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7"/>
  </p:notesMasterIdLst>
  <p:sldIdLst>
    <p:sldId id="256" r:id="rId3"/>
    <p:sldId id="261" r:id="rId4"/>
    <p:sldId id="284" r:id="rId5"/>
    <p:sldId id="260" r:id="rId6"/>
    <p:sldId id="259" r:id="rId7"/>
    <p:sldId id="265" r:id="rId8"/>
    <p:sldId id="266" r:id="rId9"/>
    <p:sldId id="268" r:id="rId10"/>
    <p:sldId id="282" r:id="rId11"/>
    <p:sldId id="295" r:id="rId12"/>
    <p:sldId id="269" r:id="rId13"/>
    <p:sldId id="272" r:id="rId14"/>
    <p:sldId id="275" r:id="rId15"/>
    <p:sldId id="273" r:id="rId16"/>
    <p:sldId id="292" r:id="rId17"/>
    <p:sldId id="274" r:id="rId18"/>
    <p:sldId id="297" r:id="rId19"/>
    <p:sldId id="293" r:id="rId20"/>
    <p:sldId id="285" r:id="rId21"/>
    <p:sldId id="288" r:id="rId22"/>
    <p:sldId id="264" r:id="rId23"/>
    <p:sldId id="267" r:id="rId24"/>
    <p:sldId id="281" r:id="rId25"/>
    <p:sldId id="262" r:id="rId26"/>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13"/>
    <a:srgbClr val="FFF7F8"/>
    <a:srgbClr val="2B7000"/>
    <a:srgbClr val="F5FFEF"/>
    <a:srgbClr val="FFE5E7"/>
    <a:srgbClr val="E4FFD5"/>
    <a:srgbClr val="002060"/>
    <a:srgbClr val="00194E"/>
    <a:srgbClr val="7695AF"/>
    <a:srgbClr val="009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741" autoAdjust="0"/>
  </p:normalViewPr>
  <p:slideViewPr>
    <p:cSldViewPr snapToGrid="0">
      <p:cViewPr varScale="1">
        <p:scale>
          <a:sx n="75" d="100"/>
          <a:sy n="75" d="100"/>
        </p:scale>
        <p:origin x="854"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3809-B8CA-44F2-830E-587C8CBB014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de-DE"/>
        </a:p>
      </dgm:t>
    </dgm:pt>
    <dgm:pt modelId="{065E0AD3-0018-4C91-A096-389C26DB87B2}">
      <dgm:prSet/>
      <dgm:spPr/>
      <dgm:t>
        <a:bodyPr/>
        <a:lstStyle/>
        <a:p>
          <a:endParaRPr lang="de-DE"/>
        </a:p>
      </dgm:t>
    </dgm:pt>
    <dgm:pt modelId="{0F750679-3C2A-4E5D-B454-3111FE4050EE}" type="parTrans" cxnId="{1B041ADE-4021-4D29-BDDB-260E53969FFF}">
      <dgm:prSet/>
      <dgm:spPr/>
      <dgm:t>
        <a:bodyPr/>
        <a:lstStyle/>
        <a:p>
          <a:endParaRPr lang="de-DE"/>
        </a:p>
      </dgm:t>
    </dgm:pt>
    <dgm:pt modelId="{CE85D92E-6A47-4265-8D7F-B46CD9A12594}" type="sibTrans" cxnId="{1B041ADE-4021-4D29-BDDB-260E53969F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8575">
          <a:solidFill>
            <a:schemeClr val="tx1"/>
          </a:solidFill>
        </a:ln>
      </dgm:spPr>
      <dgm:t>
        <a:bodyPr/>
        <a:lstStyle/>
        <a:p>
          <a:endParaRPr lang="de-DE"/>
        </a:p>
      </dgm:t>
    </dgm:pt>
    <dgm:pt modelId="{2B50E065-2383-459B-AB70-0734CB37998D}">
      <dgm:prSet phldrT="[Text]" custT="1"/>
      <dgm:spPr/>
      <dgm:t>
        <a:bodyPr/>
        <a:lstStyle/>
        <a:p>
          <a:r>
            <a:rPr lang="en-US" sz="1600" b="1" noProof="0" dirty="0" smtClean="0">
              <a:solidFill>
                <a:schemeClr val="tx1"/>
              </a:solidFill>
            </a:rPr>
            <a:t>assess general brain health</a:t>
          </a:r>
          <a:endParaRPr lang="en-US" sz="1600" b="1" noProof="0" dirty="0">
            <a:solidFill>
              <a:schemeClr val="tx1"/>
            </a:solidFill>
          </a:endParaRPr>
        </a:p>
      </dgm:t>
    </dgm:pt>
    <dgm:pt modelId="{55A8B3AB-5F7C-4D52-8CC1-3B4BA3467AB9}" type="parTrans" cxnId="{4EE0D91A-8537-449F-8EE5-58019D41AED2}">
      <dgm:prSet/>
      <dgm:spPr/>
      <dgm:t>
        <a:bodyPr/>
        <a:lstStyle/>
        <a:p>
          <a:endParaRPr lang="de-DE"/>
        </a:p>
      </dgm:t>
    </dgm:pt>
    <dgm:pt modelId="{D6863291-0EB4-45DC-920B-163DB7950B7C}" type="sibTrans" cxnId="{4EE0D91A-8537-449F-8EE5-58019D41AED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a:solidFill>
            <a:schemeClr val="tx1"/>
          </a:solidFill>
        </a:ln>
      </dgm:spPr>
      <dgm:t>
        <a:bodyPr/>
        <a:lstStyle/>
        <a:p>
          <a:endParaRPr lang="de-DE"/>
        </a:p>
      </dgm:t>
    </dgm:pt>
    <dgm:pt modelId="{FCE5C77E-8AB8-4B8C-9197-E8519BE9B0B0}">
      <dgm:prSet phldrT="[Text]" custT="1"/>
      <dgm:spPr/>
      <dgm:t>
        <a:bodyPr/>
        <a:lstStyle/>
        <a:p>
          <a:r>
            <a:rPr lang="en-US" sz="1600" b="1" noProof="0" dirty="0" smtClean="0"/>
            <a:t>detect disorders before symptom onset</a:t>
          </a:r>
          <a:endParaRPr lang="en-US" sz="1600" b="1" noProof="0" dirty="0"/>
        </a:p>
      </dgm:t>
    </dgm:pt>
    <dgm:pt modelId="{24F86B85-1F10-4F83-908B-AAA89F527A54}" type="parTrans" cxnId="{A4B22524-3887-4B8B-9CE7-6BB636BB2BA6}">
      <dgm:prSet/>
      <dgm:spPr/>
      <dgm:t>
        <a:bodyPr/>
        <a:lstStyle/>
        <a:p>
          <a:endParaRPr lang="de-DE"/>
        </a:p>
      </dgm:t>
    </dgm:pt>
    <dgm:pt modelId="{07BA3E7B-9DDF-4B50-8B61-65227CAFD46B}" type="sibTrans" cxnId="{A4B22524-3887-4B8B-9CE7-6BB636BB2BA6}">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a:solidFill>
            <a:schemeClr val="tx1"/>
          </a:solidFill>
        </a:ln>
      </dgm:spPr>
      <dgm:t>
        <a:bodyPr/>
        <a:lstStyle/>
        <a:p>
          <a:endParaRPr lang="de-DE"/>
        </a:p>
      </dgm:t>
    </dgm:pt>
    <dgm:pt modelId="{C1D8C30B-79A7-4B73-A5C4-FB05F311D27F}">
      <dgm:prSet phldrT="[Text]" custT="1"/>
      <dgm:spPr/>
      <dgm:t>
        <a:bodyPr/>
        <a:lstStyle/>
        <a:p>
          <a:r>
            <a:rPr lang="en-US" sz="1600" b="1" noProof="0" dirty="0" smtClean="0">
              <a:solidFill>
                <a:schemeClr val="tx1"/>
              </a:solidFill>
            </a:rPr>
            <a:t>support differential diagnosis</a:t>
          </a:r>
          <a:endParaRPr lang="en-US" sz="1600" b="1" noProof="0" dirty="0">
            <a:solidFill>
              <a:schemeClr val="tx1"/>
            </a:solidFill>
          </a:endParaRPr>
        </a:p>
      </dgm:t>
    </dgm:pt>
    <dgm:pt modelId="{CF07D54D-BB93-4F94-9114-D180FF5C1117}" type="parTrans" cxnId="{A9980AA7-24BE-48F3-9869-C63E797F9407}">
      <dgm:prSet/>
      <dgm:spPr/>
      <dgm:t>
        <a:bodyPr/>
        <a:lstStyle/>
        <a:p>
          <a:endParaRPr lang="de-DE"/>
        </a:p>
      </dgm:t>
    </dgm:pt>
    <dgm:pt modelId="{32F72CB3-8FC9-416B-9B08-864F927BB651}" type="sibTrans" cxnId="{A9980AA7-24BE-48F3-9869-C63E797F940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a:solidFill>
            <a:schemeClr val="tx1"/>
          </a:solidFill>
        </a:ln>
      </dgm:spPr>
      <dgm:t>
        <a:bodyPr/>
        <a:lstStyle/>
        <a:p>
          <a:endParaRPr lang="de-DE"/>
        </a:p>
      </dgm:t>
    </dgm:pt>
    <dgm:pt modelId="{22EBF162-E8B1-466A-9FB8-74775B00522A}" type="pres">
      <dgm:prSet presAssocID="{56543809-B8CA-44F2-830E-587C8CBB014A}" presName="Name0" presStyleCnt="0">
        <dgm:presLayoutVars>
          <dgm:chMax val="7"/>
          <dgm:chPref val="7"/>
          <dgm:dir/>
        </dgm:presLayoutVars>
      </dgm:prSet>
      <dgm:spPr/>
      <dgm:t>
        <a:bodyPr/>
        <a:lstStyle/>
        <a:p>
          <a:endParaRPr lang="de-DE"/>
        </a:p>
      </dgm:t>
    </dgm:pt>
    <dgm:pt modelId="{1489AD0A-8CE2-4887-848D-D448A300DC40}" type="pres">
      <dgm:prSet presAssocID="{56543809-B8CA-44F2-830E-587C8CBB014A}" presName="Name1" presStyleCnt="0"/>
      <dgm:spPr/>
    </dgm:pt>
    <dgm:pt modelId="{9C39C95A-94F4-4948-A310-415F662C17FC}" type="pres">
      <dgm:prSet presAssocID="{CE85D92E-6A47-4265-8D7F-B46CD9A12594}" presName="picture_1" presStyleCnt="0"/>
      <dgm:spPr/>
    </dgm:pt>
    <dgm:pt modelId="{6A7DBF95-ED17-4396-B6E9-B0BD2B07F598}" type="pres">
      <dgm:prSet presAssocID="{CE85D92E-6A47-4265-8D7F-B46CD9A12594}" presName="pictureRepeatNode" presStyleLbl="alignImgPlace1" presStyleIdx="0" presStyleCnt="4" custScaleX="84571" custScaleY="80919"/>
      <dgm:spPr/>
      <dgm:t>
        <a:bodyPr/>
        <a:lstStyle/>
        <a:p>
          <a:endParaRPr lang="de-DE"/>
        </a:p>
      </dgm:t>
    </dgm:pt>
    <dgm:pt modelId="{FCCBB5A9-F293-4EE7-ABFD-423694032005}" type="pres">
      <dgm:prSet presAssocID="{065E0AD3-0018-4C91-A096-389C26DB87B2}" presName="text_1" presStyleLbl="node1" presStyleIdx="0" presStyleCnt="0">
        <dgm:presLayoutVars>
          <dgm:bulletEnabled val="1"/>
        </dgm:presLayoutVars>
      </dgm:prSet>
      <dgm:spPr/>
      <dgm:t>
        <a:bodyPr/>
        <a:lstStyle/>
        <a:p>
          <a:endParaRPr lang="de-DE"/>
        </a:p>
      </dgm:t>
    </dgm:pt>
    <dgm:pt modelId="{896387C1-98B6-4D3F-A942-DEC5EF01F654}" type="pres">
      <dgm:prSet presAssocID="{D6863291-0EB4-45DC-920B-163DB7950B7C}" presName="picture_2" presStyleCnt="0"/>
      <dgm:spPr/>
    </dgm:pt>
    <dgm:pt modelId="{F388DA64-260B-4638-A91A-0925FF9CEB11}" type="pres">
      <dgm:prSet presAssocID="{D6863291-0EB4-45DC-920B-163DB7950B7C}" presName="pictureRepeatNode" presStyleLbl="alignImgPlace1" presStyleIdx="1" presStyleCnt="4"/>
      <dgm:spPr/>
      <dgm:t>
        <a:bodyPr/>
        <a:lstStyle/>
        <a:p>
          <a:endParaRPr lang="de-DE"/>
        </a:p>
      </dgm:t>
    </dgm:pt>
    <dgm:pt modelId="{E6CA0CAF-9D50-4C91-AF30-D3D8CAE60921}" type="pres">
      <dgm:prSet presAssocID="{2B50E065-2383-459B-AB70-0734CB37998D}" presName="line_2" presStyleLbl="parChTrans1D1" presStyleIdx="0" presStyleCnt="3"/>
      <dgm:spPr>
        <a:ln w="12700">
          <a:solidFill>
            <a:schemeClr val="tx1">
              <a:lumMod val="50000"/>
              <a:lumOff val="50000"/>
            </a:schemeClr>
          </a:solidFill>
        </a:ln>
      </dgm:spPr>
    </dgm:pt>
    <dgm:pt modelId="{9064C6D7-085B-40AF-AE65-E232305B5581}" type="pres">
      <dgm:prSet presAssocID="{2B50E065-2383-459B-AB70-0734CB37998D}" presName="textparent_2" presStyleLbl="node1" presStyleIdx="0" presStyleCnt="0"/>
      <dgm:spPr/>
    </dgm:pt>
    <dgm:pt modelId="{01736869-5109-4B2D-BFF0-A1D0636217A6}" type="pres">
      <dgm:prSet presAssocID="{2B50E065-2383-459B-AB70-0734CB37998D}" presName="text_2" presStyleLbl="revTx" presStyleIdx="0" presStyleCnt="3" custScaleX="1054768" custLinFactX="5730" custLinFactNeighborX="100000">
        <dgm:presLayoutVars>
          <dgm:bulletEnabled val="1"/>
        </dgm:presLayoutVars>
      </dgm:prSet>
      <dgm:spPr/>
      <dgm:t>
        <a:bodyPr/>
        <a:lstStyle/>
        <a:p>
          <a:endParaRPr lang="de-DE"/>
        </a:p>
      </dgm:t>
    </dgm:pt>
    <dgm:pt modelId="{F39086E7-84DF-4767-BE29-7CC7AFA3E68A}" type="pres">
      <dgm:prSet presAssocID="{07BA3E7B-9DDF-4B50-8B61-65227CAFD46B}" presName="picture_3" presStyleCnt="0"/>
      <dgm:spPr/>
    </dgm:pt>
    <dgm:pt modelId="{D4F7FAD7-BD34-4B22-A3B1-01A24ABC3B3A}" type="pres">
      <dgm:prSet presAssocID="{07BA3E7B-9DDF-4B50-8B61-65227CAFD46B}" presName="pictureRepeatNode" presStyleLbl="alignImgPlace1" presStyleIdx="2" presStyleCnt="4"/>
      <dgm:spPr/>
      <dgm:t>
        <a:bodyPr/>
        <a:lstStyle/>
        <a:p>
          <a:endParaRPr lang="de-DE"/>
        </a:p>
      </dgm:t>
    </dgm:pt>
    <dgm:pt modelId="{9BBC6BF6-D518-419B-86CE-806A084A54ED}" type="pres">
      <dgm:prSet presAssocID="{FCE5C77E-8AB8-4B8C-9197-E8519BE9B0B0}" presName="line_3" presStyleLbl="parChTrans1D1" presStyleIdx="1" presStyleCnt="3"/>
      <dgm:spPr>
        <a:ln w="12700">
          <a:solidFill>
            <a:schemeClr val="tx1">
              <a:lumMod val="50000"/>
              <a:lumOff val="50000"/>
            </a:schemeClr>
          </a:solidFill>
        </a:ln>
      </dgm:spPr>
    </dgm:pt>
    <dgm:pt modelId="{DFE530C3-D529-43D3-B363-C748174E07FE}" type="pres">
      <dgm:prSet presAssocID="{FCE5C77E-8AB8-4B8C-9197-E8519BE9B0B0}" presName="textparent_3" presStyleLbl="node1" presStyleIdx="0" presStyleCnt="0"/>
      <dgm:spPr/>
    </dgm:pt>
    <dgm:pt modelId="{B678A88F-CDFA-4831-BDC3-B281984682DD}" type="pres">
      <dgm:prSet presAssocID="{FCE5C77E-8AB8-4B8C-9197-E8519BE9B0B0}" presName="text_3" presStyleLbl="revTx" presStyleIdx="1" presStyleCnt="3" custScaleX="608569" custLinFactNeighborX="43074">
        <dgm:presLayoutVars>
          <dgm:bulletEnabled val="1"/>
        </dgm:presLayoutVars>
      </dgm:prSet>
      <dgm:spPr/>
      <dgm:t>
        <a:bodyPr/>
        <a:lstStyle/>
        <a:p>
          <a:endParaRPr lang="de-DE"/>
        </a:p>
      </dgm:t>
    </dgm:pt>
    <dgm:pt modelId="{C6524438-BFD4-48D7-9F1C-EE0F598B78BD}" type="pres">
      <dgm:prSet presAssocID="{32F72CB3-8FC9-416B-9B08-864F927BB651}" presName="picture_4" presStyleCnt="0"/>
      <dgm:spPr/>
    </dgm:pt>
    <dgm:pt modelId="{97852E55-E293-4346-A3C9-24B699D31252}" type="pres">
      <dgm:prSet presAssocID="{32F72CB3-8FC9-416B-9B08-864F927BB651}" presName="pictureRepeatNode" presStyleLbl="alignImgPlace1" presStyleIdx="3" presStyleCnt="4"/>
      <dgm:spPr/>
      <dgm:t>
        <a:bodyPr/>
        <a:lstStyle/>
        <a:p>
          <a:endParaRPr lang="de-DE"/>
        </a:p>
      </dgm:t>
    </dgm:pt>
    <dgm:pt modelId="{625AEFBE-E245-442D-9544-75B3FF8E128F}" type="pres">
      <dgm:prSet presAssocID="{C1D8C30B-79A7-4B73-A5C4-FB05F311D27F}" presName="line_4" presStyleLbl="parChTrans1D1" presStyleIdx="2" presStyleCnt="3"/>
      <dgm:spPr>
        <a:ln w="12700">
          <a:solidFill>
            <a:schemeClr val="tx1">
              <a:lumMod val="50000"/>
              <a:lumOff val="50000"/>
            </a:schemeClr>
          </a:solidFill>
        </a:ln>
      </dgm:spPr>
    </dgm:pt>
    <dgm:pt modelId="{65186EE8-36FA-484D-8178-124EE15D2201}" type="pres">
      <dgm:prSet presAssocID="{C1D8C30B-79A7-4B73-A5C4-FB05F311D27F}" presName="textparent_4" presStyleLbl="node1" presStyleIdx="0" presStyleCnt="0"/>
      <dgm:spPr/>
    </dgm:pt>
    <dgm:pt modelId="{E302375D-A61E-4BC7-9D6E-C179FA8D418D}" type="pres">
      <dgm:prSet presAssocID="{C1D8C30B-79A7-4B73-A5C4-FB05F311D27F}" presName="text_4" presStyleLbl="revTx" presStyleIdx="2" presStyleCnt="3" custScaleX="2000000" custLinFactX="100000" custLinFactNeighborX="100701">
        <dgm:presLayoutVars>
          <dgm:bulletEnabled val="1"/>
        </dgm:presLayoutVars>
      </dgm:prSet>
      <dgm:spPr/>
      <dgm:t>
        <a:bodyPr/>
        <a:lstStyle/>
        <a:p>
          <a:endParaRPr lang="de-DE"/>
        </a:p>
      </dgm:t>
    </dgm:pt>
  </dgm:ptLst>
  <dgm:cxnLst>
    <dgm:cxn modelId="{AC5E9E46-6725-4509-A29C-E9A4EA598A42}" type="presOf" srcId="{2B50E065-2383-459B-AB70-0734CB37998D}" destId="{01736869-5109-4B2D-BFF0-A1D0636217A6}" srcOrd="0" destOrd="0" presId="urn:microsoft.com/office/officeart/2008/layout/CircularPictureCallout"/>
    <dgm:cxn modelId="{A9980AA7-24BE-48F3-9869-C63E797F9407}" srcId="{56543809-B8CA-44F2-830E-587C8CBB014A}" destId="{C1D8C30B-79A7-4B73-A5C4-FB05F311D27F}" srcOrd="3" destOrd="0" parTransId="{CF07D54D-BB93-4F94-9114-D180FF5C1117}" sibTransId="{32F72CB3-8FC9-416B-9B08-864F927BB651}"/>
    <dgm:cxn modelId="{6278A857-F384-444D-88C4-5029F537FE2F}" type="presOf" srcId="{56543809-B8CA-44F2-830E-587C8CBB014A}" destId="{22EBF162-E8B1-466A-9FB8-74775B00522A}" srcOrd="0" destOrd="0" presId="urn:microsoft.com/office/officeart/2008/layout/CircularPictureCallout"/>
    <dgm:cxn modelId="{A4B22524-3887-4B8B-9CE7-6BB636BB2BA6}" srcId="{56543809-B8CA-44F2-830E-587C8CBB014A}" destId="{FCE5C77E-8AB8-4B8C-9197-E8519BE9B0B0}" srcOrd="2" destOrd="0" parTransId="{24F86B85-1F10-4F83-908B-AAA89F527A54}" sibTransId="{07BA3E7B-9DDF-4B50-8B61-65227CAFD46B}"/>
    <dgm:cxn modelId="{DFDC5760-3B00-4655-8AC7-4DA039D4AC5E}" type="presOf" srcId="{FCE5C77E-8AB8-4B8C-9197-E8519BE9B0B0}" destId="{B678A88F-CDFA-4831-BDC3-B281984682DD}" srcOrd="0" destOrd="0" presId="urn:microsoft.com/office/officeart/2008/layout/CircularPictureCallout"/>
    <dgm:cxn modelId="{1B041ADE-4021-4D29-BDDB-260E53969FFF}" srcId="{56543809-B8CA-44F2-830E-587C8CBB014A}" destId="{065E0AD3-0018-4C91-A096-389C26DB87B2}" srcOrd="0" destOrd="0" parTransId="{0F750679-3C2A-4E5D-B454-3111FE4050EE}" sibTransId="{CE85D92E-6A47-4265-8D7F-B46CD9A12594}"/>
    <dgm:cxn modelId="{2B217576-A382-46F7-9C82-C22A407F832A}" type="presOf" srcId="{065E0AD3-0018-4C91-A096-389C26DB87B2}" destId="{FCCBB5A9-F293-4EE7-ABFD-423694032005}" srcOrd="0" destOrd="0" presId="urn:microsoft.com/office/officeart/2008/layout/CircularPictureCallout"/>
    <dgm:cxn modelId="{273F208E-0116-4806-8B08-C2720810A158}" type="presOf" srcId="{32F72CB3-8FC9-416B-9B08-864F927BB651}" destId="{97852E55-E293-4346-A3C9-24B699D31252}" srcOrd="0" destOrd="0" presId="urn:microsoft.com/office/officeart/2008/layout/CircularPictureCallout"/>
    <dgm:cxn modelId="{416A58A1-0A83-470D-93D0-E83379EC3C25}" type="presOf" srcId="{D6863291-0EB4-45DC-920B-163DB7950B7C}" destId="{F388DA64-260B-4638-A91A-0925FF9CEB11}" srcOrd="0" destOrd="0" presId="urn:microsoft.com/office/officeart/2008/layout/CircularPictureCallout"/>
    <dgm:cxn modelId="{3E2C72E0-5F9F-4277-9378-F599C5E06D7D}" type="presOf" srcId="{CE85D92E-6A47-4265-8D7F-B46CD9A12594}" destId="{6A7DBF95-ED17-4396-B6E9-B0BD2B07F598}" srcOrd="0" destOrd="0" presId="urn:microsoft.com/office/officeart/2008/layout/CircularPictureCallout"/>
    <dgm:cxn modelId="{AC345951-0E57-4792-BA66-65087C0E1AD8}" type="presOf" srcId="{07BA3E7B-9DDF-4B50-8B61-65227CAFD46B}" destId="{D4F7FAD7-BD34-4B22-A3B1-01A24ABC3B3A}" srcOrd="0" destOrd="0" presId="urn:microsoft.com/office/officeart/2008/layout/CircularPictureCallout"/>
    <dgm:cxn modelId="{3F002507-3FE7-485F-8723-8AC4F276928B}" type="presOf" srcId="{C1D8C30B-79A7-4B73-A5C4-FB05F311D27F}" destId="{E302375D-A61E-4BC7-9D6E-C179FA8D418D}" srcOrd="0" destOrd="0" presId="urn:microsoft.com/office/officeart/2008/layout/CircularPictureCallout"/>
    <dgm:cxn modelId="{4EE0D91A-8537-449F-8EE5-58019D41AED2}" srcId="{56543809-B8CA-44F2-830E-587C8CBB014A}" destId="{2B50E065-2383-459B-AB70-0734CB37998D}" srcOrd="1" destOrd="0" parTransId="{55A8B3AB-5F7C-4D52-8CC1-3B4BA3467AB9}" sibTransId="{D6863291-0EB4-45DC-920B-163DB7950B7C}"/>
    <dgm:cxn modelId="{123C0088-125D-4073-950C-1A1E303603FC}" type="presParOf" srcId="{22EBF162-E8B1-466A-9FB8-74775B00522A}" destId="{1489AD0A-8CE2-4887-848D-D448A300DC40}" srcOrd="0" destOrd="0" presId="urn:microsoft.com/office/officeart/2008/layout/CircularPictureCallout"/>
    <dgm:cxn modelId="{5E75A08D-0C99-4E3D-BDAD-EE6B5A97A772}" type="presParOf" srcId="{1489AD0A-8CE2-4887-848D-D448A300DC40}" destId="{9C39C95A-94F4-4948-A310-415F662C17FC}" srcOrd="0" destOrd="0" presId="urn:microsoft.com/office/officeart/2008/layout/CircularPictureCallout"/>
    <dgm:cxn modelId="{F7AB83E9-7EC7-47AE-982F-BBDCA1A530AE}" type="presParOf" srcId="{9C39C95A-94F4-4948-A310-415F662C17FC}" destId="{6A7DBF95-ED17-4396-B6E9-B0BD2B07F598}" srcOrd="0" destOrd="0" presId="urn:microsoft.com/office/officeart/2008/layout/CircularPictureCallout"/>
    <dgm:cxn modelId="{0FB47AE7-222A-4B06-8875-0E4D39E04C38}" type="presParOf" srcId="{1489AD0A-8CE2-4887-848D-D448A300DC40}" destId="{FCCBB5A9-F293-4EE7-ABFD-423694032005}" srcOrd="1" destOrd="0" presId="urn:microsoft.com/office/officeart/2008/layout/CircularPictureCallout"/>
    <dgm:cxn modelId="{AA9B3883-C52C-49EA-B845-E2AE6B3F5F62}" type="presParOf" srcId="{1489AD0A-8CE2-4887-848D-D448A300DC40}" destId="{896387C1-98B6-4D3F-A942-DEC5EF01F654}" srcOrd="2" destOrd="0" presId="urn:microsoft.com/office/officeart/2008/layout/CircularPictureCallout"/>
    <dgm:cxn modelId="{DCCFC967-D1B1-41AE-868E-76A93443950F}" type="presParOf" srcId="{896387C1-98B6-4D3F-A942-DEC5EF01F654}" destId="{F388DA64-260B-4638-A91A-0925FF9CEB11}" srcOrd="0" destOrd="0" presId="urn:microsoft.com/office/officeart/2008/layout/CircularPictureCallout"/>
    <dgm:cxn modelId="{FE790ED0-4A82-4329-B295-BF0359B2E071}" type="presParOf" srcId="{1489AD0A-8CE2-4887-848D-D448A300DC40}" destId="{E6CA0CAF-9D50-4C91-AF30-D3D8CAE60921}" srcOrd="3" destOrd="0" presId="urn:microsoft.com/office/officeart/2008/layout/CircularPictureCallout"/>
    <dgm:cxn modelId="{76C02442-D410-4F39-A7A9-93D7AEE99AC8}" type="presParOf" srcId="{1489AD0A-8CE2-4887-848D-D448A300DC40}" destId="{9064C6D7-085B-40AF-AE65-E232305B5581}" srcOrd="4" destOrd="0" presId="urn:microsoft.com/office/officeart/2008/layout/CircularPictureCallout"/>
    <dgm:cxn modelId="{41B00EE1-6CE7-4EF8-8A59-195EE0CDE38C}" type="presParOf" srcId="{9064C6D7-085B-40AF-AE65-E232305B5581}" destId="{01736869-5109-4B2D-BFF0-A1D0636217A6}" srcOrd="0" destOrd="0" presId="urn:microsoft.com/office/officeart/2008/layout/CircularPictureCallout"/>
    <dgm:cxn modelId="{7CB0ACEE-3394-4778-AAFB-475384AE58FF}" type="presParOf" srcId="{1489AD0A-8CE2-4887-848D-D448A300DC40}" destId="{F39086E7-84DF-4767-BE29-7CC7AFA3E68A}" srcOrd="5" destOrd="0" presId="urn:microsoft.com/office/officeart/2008/layout/CircularPictureCallout"/>
    <dgm:cxn modelId="{C64FCE73-FFDC-4D0A-989C-E173B90DA9F1}" type="presParOf" srcId="{F39086E7-84DF-4767-BE29-7CC7AFA3E68A}" destId="{D4F7FAD7-BD34-4B22-A3B1-01A24ABC3B3A}" srcOrd="0" destOrd="0" presId="urn:microsoft.com/office/officeart/2008/layout/CircularPictureCallout"/>
    <dgm:cxn modelId="{CF23EF66-731F-478D-8FEB-E16C983758E2}" type="presParOf" srcId="{1489AD0A-8CE2-4887-848D-D448A300DC40}" destId="{9BBC6BF6-D518-419B-86CE-806A084A54ED}" srcOrd="6" destOrd="0" presId="urn:microsoft.com/office/officeart/2008/layout/CircularPictureCallout"/>
    <dgm:cxn modelId="{BCBE3D41-293A-438C-BB50-928A81B029A0}" type="presParOf" srcId="{1489AD0A-8CE2-4887-848D-D448A300DC40}" destId="{DFE530C3-D529-43D3-B363-C748174E07FE}" srcOrd="7" destOrd="0" presId="urn:microsoft.com/office/officeart/2008/layout/CircularPictureCallout"/>
    <dgm:cxn modelId="{2BB3142E-298F-4F84-B293-66CCF5D78CC8}" type="presParOf" srcId="{DFE530C3-D529-43D3-B363-C748174E07FE}" destId="{B678A88F-CDFA-4831-BDC3-B281984682DD}" srcOrd="0" destOrd="0" presId="urn:microsoft.com/office/officeart/2008/layout/CircularPictureCallout"/>
    <dgm:cxn modelId="{691FC961-A648-4F04-AE75-6B6D8EF07695}" type="presParOf" srcId="{1489AD0A-8CE2-4887-848D-D448A300DC40}" destId="{C6524438-BFD4-48D7-9F1C-EE0F598B78BD}" srcOrd="8" destOrd="0" presId="urn:microsoft.com/office/officeart/2008/layout/CircularPictureCallout"/>
    <dgm:cxn modelId="{93C8F412-0C7A-4598-87D7-664E2375BB92}" type="presParOf" srcId="{C6524438-BFD4-48D7-9F1C-EE0F598B78BD}" destId="{97852E55-E293-4346-A3C9-24B699D31252}" srcOrd="0" destOrd="0" presId="urn:microsoft.com/office/officeart/2008/layout/CircularPictureCallout"/>
    <dgm:cxn modelId="{C64B89DA-9FC4-4FF4-8A47-59B46B292D7F}" type="presParOf" srcId="{1489AD0A-8CE2-4887-848D-D448A300DC40}" destId="{625AEFBE-E245-442D-9544-75B3FF8E128F}" srcOrd="9" destOrd="0" presId="urn:microsoft.com/office/officeart/2008/layout/CircularPictureCallout"/>
    <dgm:cxn modelId="{17B0F497-A484-468E-A9B1-8092A75A9A89}" type="presParOf" srcId="{1489AD0A-8CE2-4887-848D-D448A300DC40}" destId="{65186EE8-36FA-484D-8178-124EE15D2201}" srcOrd="10" destOrd="0" presId="urn:microsoft.com/office/officeart/2008/layout/CircularPictureCallout"/>
    <dgm:cxn modelId="{0671B8EB-1247-462B-A40E-121ED57C0919}" type="presParOf" srcId="{65186EE8-36FA-484D-8178-124EE15D2201}" destId="{E302375D-A61E-4BC7-9D6E-C179FA8D418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AEFBE-E245-442D-9544-75B3FF8E128F}">
      <dsp:nvSpPr>
        <dsp:cNvPr id="0" name=""/>
        <dsp:cNvSpPr/>
      </dsp:nvSpPr>
      <dsp:spPr>
        <a:xfrm>
          <a:off x="2096221" y="4299349"/>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9BBC6BF6-D518-419B-86CE-806A084A54ED}">
      <dsp:nvSpPr>
        <dsp:cNvPr id="0" name=""/>
        <dsp:cNvSpPr/>
      </dsp:nvSpPr>
      <dsp:spPr>
        <a:xfrm>
          <a:off x="2096221" y="2709333"/>
          <a:ext cx="3906895"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6CA0CAF-9D50-4C91-AF30-D3D8CAE60921}">
      <dsp:nvSpPr>
        <dsp:cNvPr id="0" name=""/>
        <dsp:cNvSpPr/>
      </dsp:nvSpPr>
      <dsp:spPr>
        <a:xfrm>
          <a:off x="2096221" y="1119317"/>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6A7DBF95-ED17-4396-B6E9-B0BD2B07F598}">
      <dsp:nvSpPr>
        <dsp:cNvPr id="0" name=""/>
        <dsp:cNvSpPr/>
      </dsp:nvSpPr>
      <dsp:spPr>
        <a:xfrm>
          <a:off x="175232" y="871298"/>
          <a:ext cx="3841977" cy="3676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CCBB5A9-F293-4EE7-ABFD-423694032005}">
      <dsp:nvSpPr>
        <dsp:cNvPr id="0" name=""/>
        <dsp:cNvSpPr/>
      </dsp:nvSpPr>
      <dsp:spPr>
        <a:xfrm>
          <a:off x="642492" y="2850163"/>
          <a:ext cx="2907457" cy="14991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de-DE" sz="6500" kern="1200"/>
        </a:p>
      </dsp:txBody>
      <dsp:txXfrm>
        <a:off x="642492" y="2850163"/>
        <a:ext cx="2907457" cy="1499157"/>
      </dsp:txXfrm>
    </dsp:sp>
    <dsp:sp modelId="{F388DA64-260B-4638-A91A-0925FF9CEB11}">
      <dsp:nvSpPr>
        <dsp:cNvPr id="0" name=""/>
        <dsp:cNvSpPr/>
      </dsp:nvSpPr>
      <dsp:spPr>
        <a:xfrm>
          <a:off x="5975859" y="437882"/>
          <a:ext cx="1362870" cy="13628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01736869-5109-4B2D-BFF0-A1D0636217A6}">
      <dsp:nvSpPr>
        <dsp:cNvPr id="0" name=""/>
        <dsp:cNvSpPr/>
      </dsp:nvSpPr>
      <dsp:spPr>
        <a:xfrm>
          <a:off x="7496291" y="437882"/>
          <a:ext cx="157184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assess general brain health</a:t>
          </a:r>
          <a:endParaRPr lang="en-US" sz="1600" b="1" kern="1200" noProof="0" dirty="0">
            <a:solidFill>
              <a:schemeClr val="tx1"/>
            </a:solidFill>
          </a:endParaRPr>
        </a:p>
      </dsp:txBody>
      <dsp:txXfrm>
        <a:off x="7496291" y="437882"/>
        <a:ext cx="1571841" cy="1362870"/>
      </dsp:txXfrm>
    </dsp:sp>
    <dsp:sp modelId="{D4F7FAD7-BD34-4B22-A3B1-01A24ABC3B3A}">
      <dsp:nvSpPr>
        <dsp:cNvPr id="0" name=""/>
        <dsp:cNvSpPr/>
      </dsp:nvSpPr>
      <dsp:spPr>
        <a:xfrm>
          <a:off x="5321681" y="2027898"/>
          <a:ext cx="1362870" cy="13628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B678A88F-CDFA-4831-BDC3-B281984682DD}">
      <dsp:nvSpPr>
        <dsp:cNvPr id="0" name=""/>
        <dsp:cNvSpPr/>
      </dsp:nvSpPr>
      <dsp:spPr>
        <a:xfrm>
          <a:off x="6842098" y="2027898"/>
          <a:ext cx="2225883"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t>detect disorders before symptom onset</a:t>
          </a:r>
          <a:endParaRPr lang="en-US" sz="1600" b="1" kern="1200" noProof="0" dirty="0"/>
        </a:p>
      </dsp:txBody>
      <dsp:txXfrm>
        <a:off x="6842098" y="2027898"/>
        <a:ext cx="2225883" cy="1362870"/>
      </dsp:txXfrm>
    </dsp:sp>
    <dsp:sp modelId="{97852E55-E293-4346-A3C9-24B699D31252}">
      <dsp:nvSpPr>
        <dsp:cNvPr id="0" name=""/>
        <dsp:cNvSpPr/>
      </dsp:nvSpPr>
      <dsp:spPr>
        <a:xfrm>
          <a:off x="5975859" y="3617913"/>
          <a:ext cx="1362870" cy="136287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02375D-A61E-4BC7-9D6E-C179FA8D418D}">
      <dsp:nvSpPr>
        <dsp:cNvPr id="0" name=""/>
        <dsp:cNvSpPr/>
      </dsp:nvSpPr>
      <dsp:spPr>
        <a:xfrm>
          <a:off x="7496300" y="3617913"/>
          <a:ext cx="157020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support differential diagnosis</a:t>
          </a:r>
          <a:endParaRPr lang="en-US" sz="1600" b="1" kern="1200" noProof="0" dirty="0">
            <a:solidFill>
              <a:schemeClr val="tx1"/>
            </a:solidFill>
          </a:endParaRPr>
        </a:p>
      </dsp:txBody>
      <dsp:txXfrm>
        <a:off x="7496300" y="3617913"/>
        <a:ext cx="1570201" cy="136287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2/18/2022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a:t>
            </a:fld>
            <a:endParaRPr lang="en-US"/>
          </a:p>
        </p:txBody>
      </p:sp>
    </p:spTree>
    <p:extLst>
      <p:ext uri="{BB962C8B-B14F-4D97-AF65-F5344CB8AC3E}">
        <p14:creationId xmlns:p14="http://schemas.microsoft.com/office/powerpoint/2010/main" val="1465273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CSF ABETA, AV45 as backup</a:t>
            </a:r>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343362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 missing</a:t>
            </a:r>
          </a:p>
          <a:p>
            <a:r>
              <a:rPr lang="en-US" dirty="0" smtClean="0"/>
              <a:t>DX </a:t>
            </a:r>
            <a:r>
              <a:rPr lang="en-US" dirty="0" err="1" smtClean="0"/>
              <a:t>agebin</a:t>
            </a:r>
            <a:r>
              <a:rPr lang="en-US" dirty="0" smtClean="0"/>
              <a:t> </a:t>
            </a:r>
            <a:r>
              <a:rPr lang="en-US" dirty="0" err="1" smtClean="0"/>
              <a:t>andersrum</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a:p>
        </p:txBody>
      </p:sp>
    </p:spTree>
    <p:extLst>
      <p:ext uri="{BB962C8B-B14F-4D97-AF65-F5344CB8AC3E}">
        <p14:creationId xmlns:p14="http://schemas.microsoft.com/office/powerpoint/2010/main" val="126617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Letzte</a:t>
            </a:r>
            <a:r>
              <a:rPr lang="en-US" dirty="0" smtClean="0"/>
              <a:t> </a:t>
            </a:r>
            <a:r>
              <a:rPr lang="en-US" dirty="0" err="1" smtClean="0"/>
              <a:t>Sätze</a:t>
            </a:r>
            <a:r>
              <a:rPr lang="en-US" dirty="0" smtClean="0"/>
              <a:t> </a:t>
            </a:r>
            <a:r>
              <a:rPr lang="en-US" dirty="0" err="1" smtClean="0"/>
              <a:t>rechts</a:t>
            </a:r>
            <a:r>
              <a:rPr lang="en-US" dirty="0" smtClean="0"/>
              <a:t> und </a:t>
            </a:r>
            <a:r>
              <a:rPr lang="en-US" dirty="0" err="1" smtClean="0"/>
              <a:t>Stichpunkte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19</a:t>
            </a:fld>
            <a:endParaRPr lang="en-US"/>
          </a:p>
        </p:txBody>
      </p:sp>
    </p:spTree>
    <p:extLst>
      <p:ext uri="{BB962C8B-B14F-4D97-AF65-F5344CB8AC3E}">
        <p14:creationId xmlns:p14="http://schemas.microsoft.com/office/powerpoint/2010/main" val="2257544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0A596D-DC04-480F-8E01-3B91D3FF4763}" type="slidenum">
              <a:rPr lang="en-US" smtClean="0"/>
              <a:t>20</a:t>
            </a:fld>
            <a:endParaRPr lang="en-US"/>
          </a:p>
        </p:txBody>
      </p:sp>
    </p:spTree>
    <p:extLst>
      <p:ext uri="{BB962C8B-B14F-4D97-AF65-F5344CB8AC3E}">
        <p14:creationId xmlns:p14="http://schemas.microsoft.com/office/powerpoint/2010/main" val="164919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OUTLIER EXCLUSION? XX</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22</a:t>
            </a:fld>
            <a:endParaRPr lang="en-US"/>
          </a:p>
        </p:txBody>
      </p:sp>
    </p:spTree>
    <p:extLst>
      <p:ext uri="{BB962C8B-B14F-4D97-AF65-F5344CB8AC3E}">
        <p14:creationId xmlns:p14="http://schemas.microsoft.com/office/powerpoint/2010/main" val="176759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554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FDG-PET displays greater and more consistent changes as compared to structural MRI at early stages of AD </a:t>
            </a:r>
          </a:p>
        </p:txBody>
      </p:sp>
      <p:sp>
        <p:nvSpPr>
          <p:cNvPr id="4" name="Foliennummernplatzhalter 3"/>
          <p:cNvSpPr>
            <a:spLocks noGrp="1"/>
          </p:cNvSpPr>
          <p:nvPr>
            <p:ph type="sldNum" sz="quarter" idx="10"/>
          </p:nvPr>
        </p:nvSpPr>
        <p:spPr/>
        <p:txBody>
          <a:bodyPr/>
          <a:lstStyle/>
          <a:p>
            <a:fld id="{389624A9-524B-4826-BAB9-D2FD0AF4896D}" type="slidenum">
              <a:rPr lang="en-US" smtClean="0"/>
              <a:t>24</a:t>
            </a:fld>
            <a:endParaRPr lang="en-US"/>
          </a:p>
        </p:txBody>
      </p:sp>
    </p:spTree>
    <p:extLst>
      <p:ext uri="{BB962C8B-B14F-4D97-AF65-F5344CB8AC3E}">
        <p14:creationId xmlns:p14="http://schemas.microsoft.com/office/powerpoint/2010/main" val="284667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a:p>
        </p:txBody>
      </p:sp>
    </p:spTree>
    <p:extLst>
      <p:ext uri="{BB962C8B-B14F-4D97-AF65-F5344CB8AC3E}">
        <p14:creationId xmlns:p14="http://schemas.microsoft.com/office/powerpoint/2010/main" val="147822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smtClean="0"/>
              <a:t>BPAD mehr herausstechen</a:t>
            </a:r>
            <a:endParaRPr dirty="0"/>
          </a:p>
        </p:txBody>
      </p:sp>
    </p:spTree>
    <p:extLst>
      <p:ext uri="{BB962C8B-B14F-4D97-AF65-F5344CB8AC3E}">
        <p14:creationId xmlns:p14="http://schemas.microsoft.com/office/powerpoint/2010/main" val="337645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Y axis </a:t>
            </a:r>
            <a:r>
              <a:rPr lang="en-US" dirty="0" err="1" smtClean="0"/>
              <a:t>umbenennen</a:t>
            </a:r>
            <a:r>
              <a:rPr lang="en-US" dirty="0" smtClean="0"/>
              <a:t> und </a:t>
            </a:r>
            <a:r>
              <a:rPr lang="en-US" dirty="0" err="1" smtClean="0"/>
              <a:t>größer</a:t>
            </a:r>
            <a:endParaRPr lang="en-US" dirty="0" smtClean="0"/>
          </a:p>
          <a:p>
            <a:r>
              <a:rPr lang="en-US" dirty="0" err="1" smtClean="0"/>
              <a:t>Titel</a:t>
            </a:r>
            <a:r>
              <a:rPr lang="en-US" dirty="0" smtClean="0"/>
              <a:t> </a:t>
            </a:r>
            <a:r>
              <a:rPr lang="en-US" dirty="0" err="1" smtClean="0"/>
              <a:t>weg</a:t>
            </a:r>
            <a:r>
              <a:rPr lang="en-US" dirty="0" smtClean="0"/>
              <a:t>, </a:t>
            </a:r>
            <a:r>
              <a:rPr lang="en-US" dirty="0" err="1" smtClean="0"/>
              <a:t>sagen</a:t>
            </a:r>
            <a:r>
              <a:rPr lang="en-US" dirty="0" smtClean="0"/>
              <a:t> </a:t>
            </a:r>
            <a:r>
              <a:rPr lang="en-US" dirty="0" err="1" smtClean="0"/>
              <a:t>dass</a:t>
            </a:r>
            <a:r>
              <a:rPr lang="en-US" dirty="0" smtClean="0"/>
              <a:t> spearman </a:t>
            </a:r>
            <a:r>
              <a:rPr lang="en-US" dirty="0" err="1" smtClean="0"/>
              <a:t>gemacht</a:t>
            </a:r>
            <a:r>
              <a:rPr lang="en-US" dirty="0" smtClean="0"/>
              <a:t>,</a:t>
            </a:r>
            <a:r>
              <a:rPr lang="en-US" baseline="0" dirty="0" smtClean="0"/>
              <a:t> </a:t>
            </a:r>
            <a:r>
              <a:rPr lang="en-US" baseline="0" dirty="0" err="1" smtClean="0"/>
              <a:t>ef</a:t>
            </a:r>
            <a:r>
              <a:rPr lang="en-US" baseline="0" dirty="0" smtClean="0"/>
              <a:t> und mem </a:t>
            </a:r>
            <a:r>
              <a:rPr lang="en-US" baseline="0" dirty="0" err="1" smtClean="0"/>
              <a:t>drüber</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358452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Under normal conditions, Abeta42 can be degraded by proteases, taken up by microglia, or cleared from the brain interstitial fluid across the blood brain barrier. Alternatively, it can be transported to the CSF and be cleared from there. Aggregation of Abeta42 appears the most likely cause for the decreased CSF Abeta42 concentration in AD: the aggregated state inhibits Abeta42 from being transported from the ISF to the CSF. </a:t>
            </a:r>
          </a:p>
          <a:p>
            <a:endParaRPr lang="en-US" dirty="0" smtClean="0"/>
          </a:p>
          <a:p>
            <a:r>
              <a:rPr lang="en-US" dirty="0" err="1" smtClean="0"/>
              <a:t>Kreuz</a:t>
            </a:r>
            <a:r>
              <a:rPr lang="en-US" baseline="0" dirty="0" smtClean="0"/>
              <a:t> über </a:t>
            </a:r>
            <a:r>
              <a:rPr lang="en-US" baseline="0" dirty="0" err="1" smtClean="0"/>
              <a:t>nicht</a:t>
            </a:r>
            <a:r>
              <a:rPr lang="en-US" baseline="0" dirty="0" smtClean="0"/>
              <a:t> </a:t>
            </a:r>
            <a:r>
              <a:rPr lang="en-US" baseline="0" dirty="0" err="1" smtClean="0"/>
              <a:t>signifikante</a:t>
            </a:r>
            <a:r>
              <a:rPr lang="en-US" baseline="0" dirty="0" smtClean="0"/>
              <a:t> </a:t>
            </a:r>
            <a:r>
              <a:rPr lang="en-US" baseline="0" dirty="0" err="1" smtClean="0"/>
              <a:t>Modalität</a:t>
            </a:r>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312667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Model</a:t>
            </a:r>
            <a:r>
              <a:rPr lang="en-US" baseline="0" dirty="0" smtClean="0"/>
              <a:t> </a:t>
            </a:r>
            <a:r>
              <a:rPr lang="en-US" baseline="0" dirty="0" err="1" smtClean="0"/>
              <a:t>mit</a:t>
            </a:r>
            <a:r>
              <a:rPr lang="en-US" baseline="0" dirty="0" smtClean="0"/>
              <a:t> </a:t>
            </a:r>
            <a:r>
              <a:rPr lang="en-US" baseline="0" dirty="0" err="1" smtClean="0"/>
              <a:t>allen</a:t>
            </a:r>
            <a:endParaRPr lang="en-US" baseline="0" dirty="0" smtClean="0"/>
          </a:p>
          <a:p>
            <a:r>
              <a:rPr lang="en-US" baseline="0" dirty="0" err="1" smtClean="0"/>
              <a:t>Folie</a:t>
            </a:r>
            <a:r>
              <a:rPr lang="en-US" baseline="0" dirty="0" smtClean="0"/>
              <a:t> </a:t>
            </a:r>
            <a:r>
              <a:rPr lang="en-US" baseline="0" dirty="0" err="1" smtClean="0"/>
              <a:t>davor</a:t>
            </a:r>
            <a:r>
              <a:rPr lang="en-US" baseline="0" dirty="0" smtClean="0"/>
              <a:t> </a:t>
            </a:r>
            <a:r>
              <a:rPr lang="en-US" baseline="0" dirty="0" err="1" smtClean="0"/>
              <a:t>Ankündigung</a:t>
            </a:r>
            <a:endParaRPr lang="en-US" baseline="0" dirty="0" smtClean="0"/>
          </a:p>
          <a:p>
            <a:r>
              <a:rPr lang="en-US" baseline="0" dirty="0" smtClean="0"/>
              <a:t>Unified method to mention stat methods</a:t>
            </a:r>
          </a:p>
          <a:p>
            <a:endParaRPr lang="en-US" baseline="0" dirty="0" smtClean="0"/>
          </a:p>
          <a:p>
            <a:r>
              <a:rPr lang="en-US" baseline="0" dirty="0" smtClean="0"/>
              <a:t>Paper: maybe add amyloid and tau (CSF) to prediction model</a:t>
            </a:r>
          </a:p>
        </p:txBody>
      </p:sp>
      <p:sp>
        <p:nvSpPr>
          <p:cNvPr id="4" name="Foliennummernplatzhalter 3"/>
          <p:cNvSpPr>
            <a:spLocks noGrp="1"/>
          </p:cNvSpPr>
          <p:nvPr>
            <p:ph type="sldNum" sz="quarter" idx="10"/>
          </p:nvPr>
        </p:nvSpPr>
        <p:spPr/>
        <p:txBody>
          <a:bodyPr/>
          <a:lstStyle/>
          <a:p>
            <a:fld id="{389624A9-524B-4826-BAB9-D2FD0AF4896D}" type="slidenum">
              <a:rPr lang="en-US" smtClean="0"/>
              <a:t>15</a:t>
            </a:fld>
            <a:endParaRPr lang="en-US"/>
          </a:p>
        </p:txBody>
      </p:sp>
    </p:spTree>
    <p:extLst>
      <p:ext uri="{BB962C8B-B14F-4D97-AF65-F5344CB8AC3E}">
        <p14:creationId xmlns:p14="http://schemas.microsoft.com/office/powerpoint/2010/main" val="245288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r>
              <a:rPr lang="en-US" baseline="0" dirty="0" smtClean="0"/>
              <a:t>Title bigger, name modalities</a:t>
            </a:r>
          </a:p>
          <a:p>
            <a:r>
              <a:rPr lang="en-US" baseline="0" dirty="0" smtClean="0"/>
              <a:t>Fisher z-comparison compare coefficients to make statement about stronger associations</a:t>
            </a:r>
          </a:p>
          <a:p>
            <a:r>
              <a:rPr lang="en-US" baseline="0" dirty="0" smtClean="0"/>
              <a:t>r </a:t>
            </a:r>
            <a:r>
              <a:rPr lang="en-US" baseline="0" dirty="0" err="1" smtClean="0"/>
              <a:t>Werte</a:t>
            </a:r>
            <a:r>
              <a:rPr lang="en-US" baseline="0" dirty="0" smtClean="0"/>
              <a:t>, p </a:t>
            </a:r>
            <a:r>
              <a:rPr lang="en-US" baseline="0" dirty="0" err="1" smtClean="0"/>
              <a:t>Werte</a:t>
            </a:r>
            <a:endParaRPr lang="en-US" baseline="0" dirty="0" smtClean="0"/>
          </a:p>
          <a:p>
            <a:r>
              <a:rPr lang="en-US" baseline="0" dirty="0" smtClean="0"/>
              <a:t>Reverse order</a:t>
            </a:r>
          </a:p>
          <a:p>
            <a:r>
              <a:rPr lang="en-US" baseline="0" dirty="0" smtClean="0"/>
              <a:t>ADNI-MEM CRANE et al. 2012 XX</a:t>
            </a:r>
          </a:p>
          <a:p>
            <a:endParaRPr lang="en-US" baseline="0" dirty="0" smtClean="0"/>
          </a:p>
          <a:p>
            <a:r>
              <a:rPr lang="en-US" baseline="0" dirty="0" smtClean="0"/>
              <a:t>Follow-up paper:</a:t>
            </a:r>
          </a:p>
          <a:p>
            <a:r>
              <a:rPr lang="en-US" baseline="0" dirty="0" smtClean="0"/>
              <a:t>YY EDUCATION/SLEEP/BRAIN HEALTH AS MODERATOR YY</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3809466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Jan 24, 2022 | virtual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B84F6B3-8134-41FD-AD31-2C6DF662E466}" type="datetimeFigureOut">
              <a:rPr lang="de-DE" smtClean="0"/>
              <a:t>18.02.2022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6DCE7FF-2950-4663-9C15-8E1CC5B78258}" type="slidenum">
              <a:rPr lang="de-DE" smtClean="0"/>
              <a:t>‹Nr.›</a:t>
            </a:fld>
            <a:endParaRPr lang="de-DE"/>
          </a:p>
        </p:txBody>
      </p:sp>
    </p:spTree>
    <p:extLst>
      <p:ext uri="{BB962C8B-B14F-4D97-AF65-F5344CB8AC3E}">
        <p14:creationId xmlns:p14="http://schemas.microsoft.com/office/powerpoint/2010/main" val="4597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0652565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394405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2672545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986304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58411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18850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405034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147707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82975739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100387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990212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955431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97720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2631090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8029039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049815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04913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3886602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795026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4435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59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0875406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394629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15414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244997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7468808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084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2631461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293835466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6041736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Jan 24,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a:t>
            </a:r>
            <a:r>
              <a:rPr sz="1000" baseline="0" dirty="0" err="1" smtClean="0">
                <a:solidFill>
                  <a:schemeClr val="bg1">
                    <a:lumMod val="75000"/>
                  </a:schemeClr>
                </a:solidFill>
                <a:latin typeface="Raleway" panose="020B0604020202020204" charset="0"/>
              </a:rPr>
              <a:t>virtual</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Grafik 12"/>
          <p:cNvPicPr>
            <a:picLocks noChangeAspect="1"/>
          </p:cNvPicPr>
          <p:nvPr/>
        </p:nvPicPr>
        <p:blipFill rotWithShape="1">
          <a:blip r:embed="rId32"/>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3"/>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 id="2147483732" r:id="rId29"/>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March 18,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spTree>
    <p:extLst>
      <p:ext uri="{BB962C8B-B14F-4D97-AF65-F5344CB8AC3E}">
        <p14:creationId xmlns:p14="http://schemas.microsoft.com/office/powerpoint/2010/main" val="3059449284"/>
      </p:ext>
    </p:extLst>
  </p:cSld>
  <p:clrMap bg1="lt1" tx1="dk1" bg2="lt2" tx2="dk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jpe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jpeg"/><Relationship Id="rId1" Type="http://schemas.openxmlformats.org/officeDocument/2006/relationships/slideLayout" Target="../slideLayouts/slideLayout28.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1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jpg"/><Relationship Id="rId21" Type="http://schemas.openxmlformats.org/officeDocument/2006/relationships/image" Target="../media/image68.jpeg"/><Relationship Id="rId7" Type="http://schemas.openxmlformats.org/officeDocument/2006/relationships/image" Target="../media/image54.jp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63.jpg"/><Relationship Id="rId20" Type="http://schemas.openxmlformats.org/officeDocument/2006/relationships/image" Target="../media/image67.png"/><Relationship Id="rId1" Type="http://schemas.openxmlformats.org/officeDocument/2006/relationships/slideLayout" Target="../slideLayouts/slideLayout56.xml"/><Relationship Id="rId6" Type="http://schemas.openxmlformats.org/officeDocument/2006/relationships/image" Target="../media/image53.jpg"/><Relationship Id="rId11" Type="http://schemas.openxmlformats.org/officeDocument/2006/relationships/image" Target="../media/image58.png"/><Relationship Id="rId5" Type="http://schemas.openxmlformats.org/officeDocument/2006/relationships/image" Target="../media/image52.jp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jp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70.png"/><Relationship Id="rId5" Type="http://schemas.openxmlformats.org/officeDocument/2006/relationships/image" Target="../media/image71.jpe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9.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3.jpeg"/><Relationship Id="rId1" Type="http://schemas.openxmlformats.org/officeDocument/2006/relationships/slideLayout" Target="../slideLayouts/slideLayout28.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b="1" dirty="0" smtClean="0"/>
              <a:t>Comparison of Structural and Metabolic Biomarkers of Neurodegeneration for Brain Age Prediction</a:t>
            </a:r>
            <a:endParaRPr lang="en-US" dirty="0"/>
          </a:p>
        </p:txBody>
      </p:sp>
      <p:sp>
        <p:nvSpPr>
          <p:cNvPr id="5" name="Untertitel 4"/>
          <p:cNvSpPr>
            <a:spLocks noGrp="1"/>
          </p:cNvSpPr>
          <p:nvPr>
            <p:ph type="subTitle" idx="1"/>
          </p:nvPr>
        </p:nvSpPr>
        <p:spPr/>
        <p:txBody>
          <a:bodyPr/>
          <a:lstStyle/>
          <a:p>
            <a:r>
              <a:rPr lang="en-US" b="1" dirty="0" smtClean="0"/>
              <a:t>The Link Between Brain Age and Alzheimer’s Disease Development Using Different Modalities</a:t>
            </a:r>
          </a:p>
          <a:p>
            <a:r>
              <a:rPr lang="en-US" sz="1100" dirty="0"/>
              <a:t>Doering, E., Antonopoulοs, G., Hönig, M., van Eimeren, T., Eickhoff, S., Patil, K., Drzezga, A</a:t>
            </a:r>
            <a:r>
              <a:rPr lang="en-US" sz="1100" dirty="0" smtClean="0"/>
              <a:t>.</a:t>
            </a:r>
            <a:endParaRPr lang="en-US" sz="1100"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599" y="5533449"/>
            <a:ext cx="4292600" cy="1240561"/>
          </a:xfrm>
          <a:prstGeom prst="rect">
            <a:avLst/>
          </a:prstGeom>
        </p:spPr>
      </p:pic>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gn="ctr"/>
            <a:r>
              <a:rPr lang="en-US" b="1" dirty="0" smtClean="0">
                <a:latin typeface="Raleway" panose="020B0604020202020204"/>
              </a:rPr>
              <a:t>Five Models</a:t>
            </a:r>
            <a:endParaRPr lang="en-US" b="1" dirty="0">
              <a:latin typeface="Raleway" panose="020B0604020202020204"/>
            </a:endParaRPr>
          </a:p>
        </p:txBody>
      </p:sp>
      <p:sp>
        <p:nvSpPr>
          <p:cNvPr id="5" name="Rechteck 4"/>
          <p:cNvSpPr/>
          <p:nvPr/>
        </p:nvSpPr>
        <p:spPr>
          <a:xfrm>
            <a:off x="21246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37206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261948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866916"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763033"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77332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402075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426817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64099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420227"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5667654"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6162508"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8057731"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06802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7562877"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810304"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970463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p:cNvSpPr/>
          <p:nvPr/>
        </p:nvSpPr>
        <p:spPr>
          <a:xfrm>
            <a:off x="8962352"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p:cNvSpPr/>
          <p:nvPr/>
        </p:nvSpPr>
        <p:spPr>
          <a:xfrm>
            <a:off x="9209779"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9457206"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p:cNvCxnSpPr>
            <a:stCxn id="10" idx="2"/>
            <a:endCxn id="45" idx="0"/>
          </p:cNvCxnSpPr>
          <p:nvPr/>
        </p:nvCxnSpPr>
        <p:spPr>
          <a:xfrm>
            <a:off x="3232678" y="1981772"/>
            <a:ext cx="2316642"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5" idx="2"/>
            <a:endCxn id="46" idx="0"/>
          </p:cNvCxnSpPr>
          <p:nvPr/>
        </p:nvCxnSpPr>
        <p:spPr>
          <a:xfrm>
            <a:off x="4633941" y="1981772"/>
            <a:ext cx="1162806"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19" idx="2"/>
            <a:endCxn id="47" idx="0"/>
          </p:cNvCxnSpPr>
          <p:nvPr/>
        </p:nvCxnSpPr>
        <p:spPr>
          <a:xfrm>
            <a:off x="6033416" y="1981772"/>
            <a:ext cx="10758" cy="1117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3" idx="2"/>
            <a:endCxn id="48" idx="0"/>
          </p:cNvCxnSpPr>
          <p:nvPr/>
        </p:nvCxnSpPr>
        <p:spPr>
          <a:xfrm flipH="1">
            <a:off x="6291601" y="1981772"/>
            <a:ext cx="1142184"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27" idx="2"/>
            <a:endCxn id="49" idx="0"/>
          </p:cNvCxnSpPr>
          <p:nvPr/>
        </p:nvCxnSpPr>
        <p:spPr>
          <a:xfrm flipH="1">
            <a:off x="6539028" y="1981771"/>
            <a:ext cx="2294232"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5430985"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p:cNvSpPr/>
          <p:nvPr/>
        </p:nvSpPr>
        <p:spPr>
          <a:xfrm>
            <a:off x="5678412"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p:cNvSpPr/>
          <p:nvPr/>
        </p:nvSpPr>
        <p:spPr>
          <a:xfrm>
            <a:off x="5925839" y="3099611"/>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p:cNvSpPr/>
          <p:nvPr/>
        </p:nvSpPr>
        <p:spPr>
          <a:xfrm>
            <a:off x="6173266" y="3099610"/>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p:cNvSpPr/>
          <p:nvPr/>
        </p:nvSpPr>
        <p:spPr>
          <a:xfrm>
            <a:off x="6420693" y="3099609"/>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p:cNvSpPr/>
          <p:nvPr/>
        </p:nvSpPr>
        <p:spPr>
          <a:xfrm>
            <a:off x="10160922" y="370453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p:cNvSpPr/>
          <p:nvPr/>
        </p:nvSpPr>
        <p:spPr>
          <a:xfrm>
            <a:off x="10150953" y="3315078"/>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p:cNvSpPr txBox="1"/>
          <p:nvPr/>
        </p:nvSpPr>
        <p:spPr>
          <a:xfrm>
            <a:off x="10460304" y="3269683"/>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Training Sample</a:t>
            </a:r>
            <a:endParaRPr lang="en-US" sz="1200" dirty="0">
              <a:solidFill>
                <a:schemeClr val="bg1"/>
              </a:solidFill>
              <a:latin typeface="Raleway" panose="020B0604020202020204"/>
            </a:endParaRPr>
          </a:p>
        </p:txBody>
      </p:sp>
      <p:sp>
        <p:nvSpPr>
          <p:cNvPr id="58" name="Textfeld 57"/>
          <p:cNvSpPr txBox="1"/>
          <p:nvPr/>
        </p:nvSpPr>
        <p:spPr>
          <a:xfrm>
            <a:off x="10460304" y="3664202"/>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Test Sample</a:t>
            </a:r>
            <a:endParaRPr lang="en-US" sz="1200" dirty="0">
              <a:solidFill>
                <a:schemeClr val="bg1"/>
              </a:solidFill>
              <a:latin typeface="Raleway" panose="020B0604020202020204"/>
            </a:endParaRPr>
          </a:p>
        </p:txBody>
      </p:sp>
      <p:sp>
        <p:nvSpPr>
          <p:cNvPr id="59" name="Textfeld 58"/>
          <p:cNvSpPr txBox="1"/>
          <p:nvPr/>
        </p:nvSpPr>
        <p:spPr>
          <a:xfrm>
            <a:off x="4504849" y="3434093"/>
            <a:ext cx="3169580" cy="646331"/>
          </a:xfrm>
          <a:prstGeom prst="rect">
            <a:avLst/>
          </a:prstGeom>
          <a:noFill/>
        </p:spPr>
        <p:txBody>
          <a:bodyPr wrap="square" rtlCol="0">
            <a:spAutoFit/>
          </a:bodyPr>
          <a:lstStyle/>
          <a:p>
            <a:pPr algn="ctr"/>
            <a:r>
              <a:rPr lang="en-US" dirty="0" smtClean="0">
                <a:solidFill>
                  <a:schemeClr val="bg1"/>
                </a:solidFill>
                <a:latin typeface="Raleway" panose="020B0604020202020204"/>
              </a:rPr>
              <a:t>One test prediction for each subject</a:t>
            </a:r>
            <a:endParaRPr lang="en-US" dirty="0">
              <a:solidFill>
                <a:schemeClr val="bg1"/>
              </a:solidFill>
              <a:latin typeface="Raleway" panose="020B0604020202020204"/>
            </a:endParaRPr>
          </a:p>
        </p:txBody>
      </p:sp>
      <p:sp>
        <p:nvSpPr>
          <p:cNvPr id="60" name="Textfeld 59"/>
          <p:cNvSpPr txBox="1"/>
          <p:nvPr/>
        </p:nvSpPr>
        <p:spPr>
          <a:xfrm>
            <a:off x="881743" y="4365171"/>
            <a:ext cx="3633991" cy="923330"/>
          </a:xfrm>
          <a:prstGeom prst="rect">
            <a:avLst/>
          </a:prstGeom>
          <a:noFill/>
        </p:spPr>
        <p:txBody>
          <a:bodyPr wrap="square" rtlCol="0">
            <a:spAutoFit/>
          </a:bodyPr>
          <a:lstStyle/>
          <a:p>
            <a:r>
              <a:rPr lang="en-US" b="1" u="sng" dirty="0" smtClean="0">
                <a:latin typeface="Raleway" panose="020B0604020202020204"/>
              </a:rPr>
              <a:t>Cognitive Performance</a:t>
            </a:r>
          </a:p>
          <a:p>
            <a:pPr marL="285750" indent="-285750">
              <a:buFontTx/>
              <a:buChar char="-"/>
            </a:pPr>
            <a:r>
              <a:rPr lang="en-US" dirty="0" smtClean="0">
                <a:latin typeface="Raleway" panose="020B0604020202020204"/>
              </a:rPr>
              <a:t>ADNI-MEM (memory)</a:t>
            </a:r>
          </a:p>
          <a:p>
            <a:pPr marL="285750" indent="-285750">
              <a:buFontTx/>
              <a:buChar char="-"/>
            </a:pPr>
            <a:r>
              <a:rPr lang="en-US" dirty="0" smtClean="0">
                <a:latin typeface="Raleway" panose="020B0604020202020204"/>
              </a:rPr>
              <a:t>ADNI-EF (executive function)</a:t>
            </a:r>
            <a:endParaRPr lang="en-US" dirty="0">
              <a:latin typeface="Raleway" panose="020B0604020202020204"/>
            </a:endParaRPr>
          </a:p>
        </p:txBody>
      </p:sp>
      <p:sp>
        <p:nvSpPr>
          <p:cNvPr id="61" name="Textfeld 60"/>
          <p:cNvSpPr txBox="1"/>
          <p:nvPr/>
        </p:nvSpPr>
        <p:spPr>
          <a:xfrm>
            <a:off x="7758544" y="4365171"/>
            <a:ext cx="3633991" cy="1754326"/>
          </a:xfrm>
          <a:prstGeom prst="rect">
            <a:avLst/>
          </a:prstGeom>
          <a:noFill/>
        </p:spPr>
        <p:txBody>
          <a:bodyPr wrap="square" rtlCol="0">
            <a:spAutoFit/>
          </a:bodyPr>
          <a:lstStyle/>
          <a:p>
            <a:pPr algn="r"/>
            <a:r>
              <a:rPr lang="en-US" b="1" u="sng" dirty="0" smtClean="0">
                <a:latin typeface="Raleway" panose="020B0604020202020204"/>
              </a:rPr>
              <a:t>Neuropathology</a:t>
            </a:r>
          </a:p>
          <a:p>
            <a:pPr marL="285750" indent="-285750" algn="r">
              <a:buFontTx/>
              <a:buChar char="-"/>
            </a:pPr>
            <a:r>
              <a:rPr lang="en-US" dirty="0" smtClean="0">
                <a:latin typeface="Raleway" panose="020B0604020202020204"/>
              </a:rPr>
              <a:t>CSF ABETA</a:t>
            </a:r>
          </a:p>
          <a:p>
            <a:pPr marL="285750" indent="-285750" algn="r">
              <a:buFontTx/>
              <a:buChar char="-"/>
            </a:pPr>
            <a:r>
              <a:rPr lang="en-US" dirty="0" smtClean="0">
                <a:latin typeface="Raleway" panose="020B0604020202020204"/>
              </a:rPr>
              <a:t>CSF Tau</a:t>
            </a:r>
          </a:p>
          <a:p>
            <a:pPr marL="285750" indent="-285750" algn="r">
              <a:buFontTx/>
              <a:buChar char="-"/>
            </a:pPr>
            <a:r>
              <a:rPr lang="en-US" dirty="0" smtClean="0">
                <a:latin typeface="Raleway" panose="020B0604020202020204"/>
              </a:rPr>
              <a:t>CSF </a:t>
            </a:r>
            <a:r>
              <a:rPr lang="en-US" dirty="0" err="1" smtClean="0">
                <a:latin typeface="Raleway" panose="020B0604020202020204"/>
              </a:rPr>
              <a:t>PTau</a:t>
            </a:r>
            <a:endParaRPr lang="en-US" dirty="0" smtClean="0">
              <a:latin typeface="Raleway" panose="020B0604020202020204"/>
            </a:endParaRPr>
          </a:p>
          <a:p>
            <a:pPr marL="285750" indent="-285750" algn="r">
              <a:buFontTx/>
              <a:buChar char="-"/>
            </a:pPr>
            <a:r>
              <a:rPr lang="en-US" dirty="0" smtClean="0">
                <a:latin typeface="Raleway" panose="020B0604020202020204"/>
              </a:rPr>
              <a:t>PET amyloid (AV45 global)</a:t>
            </a:r>
          </a:p>
          <a:p>
            <a:pPr marL="285750" indent="-285750" algn="r">
              <a:buFontTx/>
              <a:buChar char="-"/>
            </a:pPr>
            <a:r>
              <a:rPr lang="en-US" dirty="0" smtClean="0">
                <a:latin typeface="Raleway" panose="020B0604020202020204"/>
              </a:rPr>
              <a:t>PET tau (AV1451 meta-ROI)</a:t>
            </a:r>
            <a:endParaRPr lang="en-US" dirty="0">
              <a:latin typeface="Raleway" panose="020B0604020202020204"/>
            </a:endParaRPr>
          </a:p>
        </p:txBody>
      </p:sp>
      <p:sp>
        <p:nvSpPr>
          <p:cNvPr id="10" name="Rechteck 9"/>
          <p:cNvSpPr/>
          <p:nvPr/>
        </p:nvSpPr>
        <p:spPr>
          <a:xfrm>
            <a:off x="3114343"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4515606"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915081"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7315450"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714925" y="174510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074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583680" y="5882640"/>
            <a:ext cx="5608320" cy="97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p:txBody>
          <a:bodyPr/>
          <a:lstStyle/>
          <a:p>
            <a:r>
              <a:rPr lang="en-US" dirty="0" smtClean="0"/>
              <a:t>Brain age is better predicted with MRI</a:t>
            </a:r>
            <a:endParaRPr lang="en-US" dirty="0"/>
          </a:p>
        </p:txBody>
      </p:sp>
      <p:sp>
        <p:nvSpPr>
          <p:cNvPr id="7" name="Textfeld 6"/>
          <p:cNvSpPr txBox="1"/>
          <p:nvPr/>
        </p:nvSpPr>
        <p:spPr>
          <a:xfrm>
            <a:off x="992751" y="1739050"/>
            <a:ext cx="6832668" cy="369332"/>
          </a:xfrm>
          <a:prstGeom prst="rect">
            <a:avLst/>
          </a:prstGeom>
          <a:noFill/>
        </p:spPr>
        <p:txBody>
          <a:bodyPr wrap="square" rtlCol="0">
            <a:spAutoFit/>
          </a:bodyPr>
          <a:lstStyle/>
          <a:p>
            <a:r>
              <a:rPr lang="en-US" b="1" dirty="0" smtClean="0">
                <a:latin typeface="Raleway" panose="020B0604020202020204" charset="0"/>
              </a:rPr>
              <a:t>PET			            			      MRI</a:t>
            </a:r>
            <a:endParaRPr lang="en-US" b="1" dirty="0">
              <a:latin typeface="Raleway" panose="020B0604020202020204" charset="0"/>
            </a:endParaRPr>
          </a:p>
        </p:txBody>
      </p:sp>
      <p:sp>
        <p:nvSpPr>
          <p:cNvPr id="8" name="Textfeld 7"/>
          <p:cNvSpPr txBox="1"/>
          <p:nvPr/>
        </p:nvSpPr>
        <p:spPr>
          <a:xfrm>
            <a:off x="446322" y="5280250"/>
            <a:ext cx="5021028" cy="984885"/>
          </a:xfrm>
          <a:prstGeom prst="rect">
            <a:avLst/>
          </a:prstGeom>
          <a:noFill/>
        </p:spPr>
        <p:txBody>
          <a:bodyPr wrap="square" rtlCol="0">
            <a:spAutoFit/>
          </a:bodyPr>
          <a:lstStyle/>
          <a:p>
            <a:r>
              <a:rPr lang="en-US" b="1" dirty="0" smtClean="0">
                <a:latin typeface="Raleway" panose="020B0604020202020204" charset="0"/>
              </a:rPr>
              <a:t>MAE: </a:t>
            </a:r>
            <a:r>
              <a:rPr lang="en-US" dirty="0" smtClean="0">
                <a:latin typeface="Raleway" panose="020B0604020202020204" charset="0"/>
              </a:rPr>
              <a:t>2.58 years </a:t>
            </a:r>
            <a:r>
              <a:rPr lang="en-US" sz="1100" dirty="0" smtClean="0">
                <a:latin typeface="Raleway" panose="020B0604020202020204" charset="0"/>
              </a:rPr>
              <a:t>(ADNI: 2.71; OASIS: 2.17;</a:t>
            </a:r>
            <a:br>
              <a:rPr lang="en-US" sz="1100" dirty="0" smtClean="0">
                <a:latin typeface="Raleway" panose="020B0604020202020204" charset="0"/>
              </a:rPr>
            </a:br>
            <a:r>
              <a:rPr lang="en-US" sz="1100" dirty="0" smtClean="0">
                <a:latin typeface="Raleway" panose="020B0604020202020204" charset="0"/>
              </a:rPr>
              <a:t>		range* [1.33, 2.74], </a:t>
            </a:r>
            <a:r>
              <a:rPr lang="en-US" sz="1100" b="1" dirty="0" smtClean="0">
                <a:latin typeface="Raleway" panose="020B0604020202020204" charset="0"/>
              </a:rPr>
              <a:t>mean* = 2.02</a:t>
            </a:r>
            <a:r>
              <a:rPr lang="en-US" sz="1100" dirty="0" smtClean="0">
                <a:latin typeface="Raleway" panose="020B0604020202020204" charset="0"/>
              </a:rPr>
              <a:t>, SD* = 0.45)</a:t>
            </a:r>
          </a:p>
          <a:p>
            <a:r>
              <a:rPr lang="en-US" b="1" dirty="0" smtClean="0">
                <a:latin typeface="Raleway" panose="020B0604020202020204" charset="0"/>
              </a:rPr>
              <a:t>R²: </a:t>
            </a:r>
            <a:r>
              <a:rPr lang="en-US" dirty="0" smtClean="0">
                <a:latin typeface="Raleway" panose="020B0604020202020204" charset="0"/>
              </a:rPr>
              <a:t>0.62 </a:t>
            </a:r>
            <a:r>
              <a:rPr lang="en-US" sz="1100" dirty="0" smtClean="0">
                <a:latin typeface="Raleway" panose="020B0604020202020204" charset="0"/>
              </a:rPr>
              <a:t>(ADNI: 0.61; OASIS: 0.56;</a:t>
            </a:r>
            <a:br>
              <a:rPr lang="en-US" sz="1100" dirty="0" smtClean="0">
                <a:latin typeface="Raleway" panose="020B0604020202020204" charset="0"/>
              </a:rPr>
            </a:br>
            <a:r>
              <a:rPr lang="en-US" sz="1100" dirty="0" smtClean="0">
                <a:latin typeface="Raleway" panose="020B0604020202020204" charset="0"/>
              </a:rPr>
              <a:t>	range* [0.56, 0.90], mean* = 0.76, SD* = 0.10)</a:t>
            </a:r>
          </a:p>
        </p:txBody>
      </p:sp>
      <p:sp>
        <p:nvSpPr>
          <p:cNvPr id="9" name="Textfeld 8"/>
          <p:cNvSpPr txBox="1"/>
          <p:nvPr/>
        </p:nvSpPr>
        <p:spPr>
          <a:xfrm>
            <a:off x="6669305" y="5264861"/>
            <a:ext cx="4446370" cy="1000274"/>
          </a:xfrm>
          <a:prstGeom prst="rect">
            <a:avLst/>
          </a:prstGeom>
          <a:noFill/>
        </p:spPr>
        <p:txBody>
          <a:bodyPr wrap="square" rtlCol="0">
            <a:spAutoFit/>
          </a:bodyPr>
          <a:lstStyle/>
          <a:p>
            <a:r>
              <a:rPr lang="en-US" b="1" dirty="0" smtClean="0">
                <a:latin typeface="Raleway" panose="020B0604020202020204" charset="0"/>
              </a:rPr>
              <a:t>MAE: </a:t>
            </a:r>
            <a:r>
              <a:rPr lang="en-US" dirty="0" smtClean="0">
                <a:latin typeface="Raleway" panose="020B0604020202020204" charset="0"/>
              </a:rPr>
              <a:t>1.93 </a:t>
            </a:r>
            <a:r>
              <a:rPr lang="en-US" sz="1100" dirty="0" smtClean="0">
                <a:latin typeface="Raleway" panose="020B0604020202020204" charset="0"/>
              </a:rPr>
              <a:t>(ADNI: 1.82; OASIS: 2.16;</a:t>
            </a:r>
          </a:p>
          <a:p>
            <a:r>
              <a:rPr lang="en-US" sz="1100" dirty="0">
                <a:latin typeface="Raleway" panose="020B0604020202020204" charset="0"/>
              </a:rPr>
              <a:t>	 </a:t>
            </a:r>
            <a:r>
              <a:rPr lang="en-US" sz="1100" dirty="0" smtClean="0">
                <a:latin typeface="Raleway" panose="020B0604020202020204" charset="0"/>
              </a:rPr>
              <a:t>     range* [1.49, 2.44], </a:t>
            </a:r>
            <a:r>
              <a:rPr lang="en-US" sz="1100" b="1" dirty="0" smtClean="0">
                <a:latin typeface="Raleway" panose="020B0604020202020204" charset="0"/>
              </a:rPr>
              <a:t>mean* = 1.97</a:t>
            </a:r>
            <a:r>
              <a:rPr lang="en-US" sz="1100" dirty="0" smtClean="0">
                <a:latin typeface="Raleway" panose="020B0604020202020204" charset="0"/>
              </a:rPr>
              <a:t>, SD* = 0.21))</a:t>
            </a:r>
          </a:p>
          <a:p>
            <a:r>
              <a:rPr lang="en-US" b="1" dirty="0" smtClean="0">
                <a:latin typeface="Raleway" panose="020B0604020202020204" charset="0"/>
              </a:rPr>
              <a:t>R²: </a:t>
            </a:r>
            <a:r>
              <a:rPr lang="en-US" dirty="0" smtClean="0">
                <a:latin typeface="Raleway" panose="020B0604020202020204" charset="0"/>
              </a:rPr>
              <a:t>0.79 </a:t>
            </a:r>
            <a:r>
              <a:rPr lang="en-US" sz="1200" dirty="0" smtClean="0">
                <a:latin typeface="Raleway" panose="020B0604020202020204" charset="0"/>
              </a:rPr>
              <a:t>(ADNI: 0.81; OASIS: 0.72;</a:t>
            </a:r>
          </a:p>
          <a:p>
            <a:r>
              <a:rPr lang="en-US" sz="1200" dirty="0">
                <a:latin typeface="Raleway" panose="020B0604020202020204" charset="0"/>
              </a:rPr>
              <a:t>	</a:t>
            </a:r>
            <a:r>
              <a:rPr lang="en-US" sz="1200" dirty="0" smtClean="0">
                <a:latin typeface="Raleway" panose="020B0604020202020204" charset="0"/>
              </a:rPr>
              <a:t>range*: 0.70 – 0.89, mean: 0.79)</a:t>
            </a:r>
          </a:p>
        </p:txBody>
      </p:sp>
      <p:sp>
        <p:nvSpPr>
          <p:cNvPr id="10" name="Textfeld 9"/>
          <p:cNvSpPr txBox="1"/>
          <p:nvPr/>
        </p:nvSpPr>
        <p:spPr>
          <a:xfrm>
            <a:off x="7825419" y="6319504"/>
            <a:ext cx="4406538" cy="400110"/>
          </a:xfrm>
          <a:prstGeom prst="rect">
            <a:avLst/>
          </a:prstGeom>
          <a:noFill/>
        </p:spPr>
        <p:txBody>
          <a:bodyPr wrap="square" rtlCol="0">
            <a:spAutoFit/>
          </a:bodyPr>
          <a:lstStyle/>
          <a:p>
            <a:pPr algn="r"/>
            <a:r>
              <a:rPr lang="en-US" sz="1000" dirty="0" smtClean="0">
                <a:latin typeface="Raleway" panose="020B0604020202020204" charset="0"/>
              </a:rPr>
              <a:t>* iteration of whole analysis over 50 different, randomly generated stratified train-test splits</a:t>
            </a:r>
            <a:endParaRPr lang="en-US" sz="1000" dirty="0">
              <a:latin typeface="Raleway" panose="020B0604020202020204" charset="0"/>
            </a:endParaRPr>
          </a:p>
        </p:txBody>
      </p:sp>
      <p:sp>
        <p:nvSpPr>
          <p:cNvPr id="12" name="Textfeld 11"/>
          <p:cNvSpPr txBox="1"/>
          <p:nvPr/>
        </p:nvSpPr>
        <p:spPr>
          <a:xfrm>
            <a:off x="992751" y="1448714"/>
            <a:ext cx="6832668" cy="369332"/>
          </a:xfrm>
          <a:prstGeom prst="rect">
            <a:avLst/>
          </a:prstGeom>
          <a:noFill/>
        </p:spPr>
        <p:txBody>
          <a:bodyPr wrap="square" rtlCol="0">
            <a:spAutoFit/>
          </a:bodyPr>
          <a:lstStyle/>
          <a:p>
            <a:r>
              <a:rPr lang="en-US" b="1" dirty="0" smtClean="0">
                <a:latin typeface="Raleway" panose="020B0604020202020204" charset="0"/>
              </a:rPr>
              <a:t>Performance on independent test sets</a:t>
            </a:r>
            <a:endParaRPr lang="en-US" b="1" dirty="0">
              <a:latin typeface="Raleway" panose="020B0604020202020204" charset="0"/>
            </a:endParaRPr>
          </a:p>
        </p:txBody>
      </p:sp>
      <p:pic>
        <p:nvPicPr>
          <p:cNvPr id="13" name="Inhaltsplatzhalter 21"/>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3789086" y="4138247"/>
            <a:ext cx="447111" cy="646308"/>
          </a:xfrm>
          <a:prstGeom prst="rect">
            <a:avLst/>
          </a:prstGeom>
        </p:spPr>
      </p:pic>
      <p:sp>
        <p:nvSpPr>
          <p:cNvPr id="17" name="Ellipse 16"/>
          <p:cNvSpPr/>
          <p:nvPr/>
        </p:nvSpPr>
        <p:spPr>
          <a:xfrm>
            <a:off x="4409085" y="2647901"/>
            <a:ext cx="112115" cy="122090"/>
          </a:xfrm>
          <a:prstGeom prst="ellipse">
            <a:avLst/>
          </a:prstGeom>
          <a:solidFill>
            <a:srgbClr val="403D5B"/>
          </a:solidFill>
          <a:ln>
            <a:solidFill>
              <a:srgbClr val="403D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17"/>
          <p:cNvSpPr/>
          <p:nvPr/>
        </p:nvSpPr>
        <p:spPr>
          <a:xfrm>
            <a:off x="4409085" y="2896898"/>
            <a:ext cx="112115" cy="122090"/>
          </a:xfrm>
          <a:prstGeom prst="ellipse">
            <a:avLst/>
          </a:prstGeom>
          <a:solidFill>
            <a:srgbClr val="FED098"/>
          </a:solidFill>
          <a:ln>
            <a:solidFill>
              <a:srgbClr val="FBD3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4521200" y="2568679"/>
            <a:ext cx="736600" cy="276999"/>
          </a:xfrm>
          <a:prstGeom prst="rect">
            <a:avLst/>
          </a:prstGeom>
          <a:noFill/>
        </p:spPr>
        <p:txBody>
          <a:bodyPr wrap="square" rtlCol="0">
            <a:spAutoFit/>
          </a:bodyPr>
          <a:lstStyle/>
          <a:p>
            <a:r>
              <a:rPr lang="en-US" sz="1200" b="1" dirty="0" smtClean="0">
                <a:latin typeface="Raleway" panose="020B0604020202020204"/>
              </a:rPr>
              <a:t>ADNI</a:t>
            </a:r>
            <a:endParaRPr lang="en-US" sz="1200" b="1" dirty="0">
              <a:latin typeface="Raleway" panose="020B0604020202020204"/>
            </a:endParaRPr>
          </a:p>
        </p:txBody>
      </p:sp>
      <p:sp>
        <p:nvSpPr>
          <p:cNvPr id="20" name="Textfeld 19"/>
          <p:cNvSpPr txBox="1"/>
          <p:nvPr/>
        </p:nvSpPr>
        <p:spPr>
          <a:xfrm>
            <a:off x="4517302" y="2819443"/>
            <a:ext cx="736600" cy="276999"/>
          </a:xfrm>
          <a:prstGeom prst="rect">
            <a:avLst/>
          </a:prstGeom>
          <a:noFill/>
        </p:spPr>
        <p:txBody>
          <a:bodyPr wrap="square" rtlCol="0">
            <a:spAutoFit/>
          </a:bodyPr>
          <a:lstStyle/>
          <a:p>
            <a:r>
              <a:rPr lang="en-US" sz="1200" b="1" dirty="0" smtClean="0">
                <a:latin typeface="Raleway" panose="020B0604020202020204"/>
              </a:rPr>
              <a:t>OASIS</a:t>
            </a:r>
            <a:endParaRPr lang="en-US" sz="1200" b="1" dirty="0">
              <a:latin typeface="Raleway" panose="020B0604020202020204"/>
            </a:endParaRPr>
          </a:p>
        </p:txBody>
      </p:sp>
      <p:pic>
        <p:nvPicPr>
          <p:cNvPr id="21" name="Grafik 20"/>
          <p:cNvPicPr>
            <a:picLocks noChangeAspect="1"/>
          </p:cNvPicPr>
          <p:nvPr/>
        </p:nvPicPr>
        <p:blipFill>
          <a:blip r:embed="rId3" cstate="print">
            <a:clrChange>
              <a:clrFrom>
                <a:srgbClr val="000000"/>
              </a:clrFrom>
              <a:clrTo>
                <a:srgbClr val="000000">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25125" y="4201560"/>
            <a:ext cx="462715" cy="582995"/>
          </a:xfrm>
          <a:prstGeom prst="rect">
            <a:avLst/>
          </a:prstGeom>
        </p:spPr>
      </p:pic>
    </p:spTree>
    <p:extLst>
      <p:ext uri="{BB962C8B-B14F-4D97-AF65-F5344CB8AC3E}">
        <p14:creationId xmlns:p14="http://schemas.microsoft.com/office/powerpoint/2010/main" val="162311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7"/>
          <p:cNvSpPr txBox="1"/>
          <p:nvPr/>
        </p:nvSpPr>
        <p:spPr>
          <a:xfrm>
            <a:off x="6479151" y="1480407"/>
            <a:ext cx="6832668" cy="3970318"/>
          </a:xfrm>
          <a:prstGeom prst="rect">
            <a:avLst/>
          </a:prstGeom>
          <a:noFill/>
        </p:spPr>
        <p:txBody>
          <a:bodyPr wrap="square" rtlCol="0">
            <a:spAutoFit/>
          </a:bodyPr>
          <a:lstStyle/>
          <a:p>
            <a:r>
              <a:rPr lang="en-US" b="1" dirty="0" smtClean="0">
                <a:latin typeface="Raleway" panose="020B0604020202020204" charset="0"/>
              </a:rPr>
              <a:t>PET</a:t>
            </a:r>
          </a:p>
          <a:p>
            <a:endParaRPr lang="en-US" b="1" dirty="0">
              <a:latin typeface="Raleway" panose="020B0604020202020204" charset="0"/>
            </a:endParaRPr>
          </a:p>
          <a:p>
            <a:r>
              <a:rPr lang="en-US" b="1" dirty="0" smtClean="0">
                <a:latin typeface="Raleway" panose="020B0604020202020204" charset="0"/>
              </a:rPr>
              <a:t>			     </a:t>
            </a:r>
            <a:r>
              <a:rPr lang="en-US" dirty="0" smtClean="0">
                <a:latin typeface="Raleway" panose="020B0604020202020204" charset="0"/>
              </a:rPr>
              <a:t> MCI patients predicted</a:t>
            </a:r>
          </a:p>
          <a:p>
            <a:r>
              <a:rPr lang="en-US" dirty="0">
                <a:latin typeface="Raleway" panose="020B0604020202020204" charset="0"/>
              </a:rPr>
              <a:t>	</a:t>
            </a:r>
            <a:r>
              <a:rPr lang="en-US" dirty="0" smtClean="0">
                <a:latin typeface="Raleway" panose="020B0604020202020204" charset="0"/>
              </a:rPr>
              <a:t>		      on avg. </a:t>
            </a:r>
            <a:r>
              <a:rPr lang="en-US" b="1" dirty="0" smtClean="0">
                <a:latin typeface="Raleway" panose="020B0604020202020204" charset="0"/>
              </a:rPr>
              <a:t>+0.82 years</a:t>
            </a:r>
          </a:p>
          <a:p>
            <a:r>
              <a:rPr lang="en-US" b="1" dirty="0">
                <a:latin typeface="Raleway" panose="020B0604020202020204" charset="0"/>
              </a:rPr>
              <a:t>	</a:t>
            </a:r>
            <a:r>
              <a:rPr lang="en-US" b="1" dirty="0" smtClean="0">
                <a:latin typeface="Raleway" panose="020B0604020202020204" charset="0"/>
              </a:rPr>
              <a:t>		      older</a:t>
            </a:r>
            <a:r>
              <a:rPr lang="en-US" dirty="0" smtClean="0">
                <a:latin typeface="Raleway" panose="020B0604020202020204" charset="0"/>
              </a:rPr>
              <a:t> than CA</a:t>
            </a:r>
          </a:p>
          <a:p>
            <a:endParaRPr lang="en-US" b="1" dirty="0">
              <a:latin typeface="Raleway" panose="020B0604020202020204" charset="0"/>
            </a:endParaRPr>
          </a:p>
          <a:p>
            <a:endParaRPr lang="en-US" b="1" dirty="0" smtClean="0">
              <a:latin typeface="Raleway" panose="020B0604020202020204" charset="0"/>
            </a:endParaRPr>
          </a:p>
          <a:p>
            <a:endParaRPr lang="en-US" b="1" dirty="0">
              <a:latin typeface="Raleway" panose="020B0604020202020204" charset="0"/>
            </a:endParaRPr>
          </a:p>
          <a:p>
            <a:endParaRPr lang="en-US" b="1" dirty="0" smtClean="0">
              <a:latin typeface="Raleway" panose="020B0604020202020204" charset="0"/>
            </a:endParaRPr>
          </a:p>
          <a:p>
            <a:r>
              <a:rPr lang="en-US" b="1" dirty="0" smtClean="0">
                <a:latin typeface="Raleway" panose="020B0604020202020204" charset="0"/>
              </a:rPr>
              <a:t>MRI</a:t>
            </a:r>
          </a:p>
          <a:p>
            <a:endParaRPr lang="en-US" b="1" dirty="0" smtClean="0">
              <a:latin typeface="Raleway" panose="020B0604020202020204" charset="0"/>
            </a:endParaRPr>
          </a:p>
          <a:p>
            <a:r>
              <a:rPr lang="en-US" b="1" dirty="0">
                <a:latin typeface="Raleway" panose="020B0604020202020204" charset="0"/>
              </a:rPr>
              <a:t>	</a:t>
            </a:r>
            <a:r>
              <a:rPr lang="en-US" b="1" dirty="0" smtClean="0">
                <a:latin typeface="Raleway" panose="020B0604020202020204" charset="0"/>
              </a:rPr>
              <a:t>		     </a:t>
            </a:r>
            <a:r>
              <a:rPr lang="en-US" dirty="0" smtClean="0">
                <a:latin typeface="Raleway" panose="020B0604020202020204" charset="0"/>
              </a:rPr>
              <a:t>MCI patients predicted</a:t>
            </a:r>
          </a:p>
          <a:p>
            <a:r>
              <a:rPr lang="en-US" dirty="0">
                <a:latin typeface="Raleway" panose="020B0604020202020204" charset="0"/>
              </a:rPr>
              <a:t>	</a:t>
            </a:r>
            <a:r>
              <a:rPr lang="en-US" dirty="0" smtClean="0">
                <a:latin typeface="Raleway" panose="020B0604020202020204" charset="0"/>
              </a:rPr>
              <a:t>		     on avg. </a:t>
            </a:r>
            <a:r>
              <a:rPr lang="en-US" b="1" dirty="0" smtClean="0">
                <a:latin typeface="Raleway" panose="020B0604020202020204" charset="0"/>
              </a:rPr>
              <a:t>+1.00 years</a:t>
            </a:r>
          </a:p>
          <a:p>
            <a:r>
              <a:rPr lang="en-US" b="1" dirty="0">
                <a:latin typeface="Raleway" panose="020B0604020202020204" charset="0"/>
              </a:rPr>
              <a:t>	</a:t>
            </a:r>
            <a:r>
              <a:rPr lang="en-US" b="1" dirty="0" smtClean="0">
                <a:latin typeface="Raleway" panose="020B0604020202020204" charset="0"/>
              </a:rPr>
              <a:t>		     older</a:t>
            </a:r>
            <a:r>
              <a:rPr lang="en-US" dirty="0" smtClean="0">
                <a:latin typeface="Raleway" panose="020B0604020202020204" charset="0"/>
              </a:rPr>
              <a:t> than CA</a:t>
            </a:r>
            <a:endParaRPr lang="en-US" dirty="0">
              <a:latin typeface="Raleway" panose="020B0604020202020204" charset="0"/>
            </a:endParaRPr>
          </a:p>
        </p:txBody>
      </p:sp>
      <p:sp>
        <p:nvSpPr>
          <p:cNvPr id="3" name="Titel 2"/>
          <p:cNvSpPr>
            <a:spLocks noGrp="1"/>
          </p:cNvSpPr>
          <p:nvPr>
            <p:ph type="title"/>
          </p:nvPr>
        </p:nvSpPr>
        <p:spPr>
          <a:xfrm>
            <a:off x="624418" y="357718"/>
            <a:ext cx="11323742" cy="1054100"/>
          </a:xfrm>
        </p:spPr>
        <p:txBody>
          <a:bodyPr/>
          <a:lstStyle/>
          <a:p>
            <a:r>
              <a:rPr lang="en-US" dirty="0" smtClean="0"/>
              <a:t>MRI/FDG-PET-predicted </a:t>
            </a:r>
            <a:r>
              <a:rPr lang="en-US" dirty="0"/>
              <a:t>age </a:t>
            </a:r>
            <a:r>
              <a:rPr lang="en-US" dirty="0" smtClean="0"/>
              <a:t>and clinical </a:t>
            </a:r>
            <a:r>
              <a:rPr lang="en-US" dirty="0"/>
              <a:t>symptoms of dementia</a:t>
            </a:r>
          </a:p>
        </p:txBody>
      </p:sp>
      <p:graphicFrame>
        <p:nvGraphicFramePr>
          <p:cNvPr id="5" name="Tabelle 4"/>
          <p:cNvGraphicFramePr>
            <a:graphicFrameLocks noGrp="1"/>
          </p:cNvGraphicFramePr>
          <p:nvPr>
            <p:extLst>
              <p:ext uri="{D42A27DB-BD31-4B8C-83A1-F6EECF244321}">
                <p14:modId xmlns:p14="http://schemas.microsoft.com/office/powerpoint/2010/main" val="37329176"/>
              </p:ext>
            </p:extLst>
          </p:nvPr>
        </p:nvGraphicFramePr>
        <p:xfrm>
          <a:off x="1041805" y="2687803"/>
          <a:ext cx="4425566" cy="2966720"/>
        </p:xfrm>
        <a:graphic>
          <a:graphicData uri="http://schemas.openxmlformats.org/drawingml/2006/table">
            <a:tbl>
              <a:tblPr firstRow="1" bandRow="1">
                <a:tableStyleId>{5940675A-B579-460E-94D1-54222C63F5DA}</a:tableStyleId>
              </a:tblPr>
              <a:tblGrid>
                <a:gridCol w="2497630">
                  <a:extLst>
                    <a:ext uri="{9D8B030D-6E8A-4147-A177-3AD203B41FA5}">
                      <a16:colId xmlns:a16="http://schemas.microsoft.com/office/drawing/2014/main" val="1137853310"/>
                    </a:ext>
                  </a:extLst>
                </a:gridCol>
                <a:gridCol w="1927936">
                  <a:extLst>
                    <a:ext uri="{9D8B030D-6E8A-4147-A177-3AD203B41FA5}">
                      <a16:colId xmlns:a16="http://schemas.microsoft.com/office/drawing/2014/main" val="79700691"/>
                    </a:ext>
                  </a:extLst>
                </a:gridCol>
              </a:tblGrid>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MCI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70840">
                <a:tc>
                  <a:txBody>
                    <a:bodyPr/>
                    <a:lstStyle/>
                    <a:p>
                      <a:r>
                        <a:rPr lang="en-US" sz="1800" b="1" i="1" dirty="0" smtClean="0">
                          <a:latin typeface="Raleway" panose="020B0604020202020204" charset="0"/>
                        </a:rPr>
                        <a:t>n </a:t>
                      </a:r>
                      <a:r>
                        <a:rPr lang="en-US" sz="1800" b="1" i="0" dirty="0" smtClean="0">
                          <a:latin typeface="Raleway" panose="020B0604020202020204" charset="0"/>
                        </a:rPr>
                        <a:t>total</a:t>
                      </a:r>
                      <a:endParaRPr lang="en-US" sz="18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70840">
                <a:tc>
                  <a:txBody>
                    <a:bodyPr/>
                    <a:lstStyle/>
                    <a:p>
                      <a:r>
                        <a:rPr lang="en-US" sz="1800" dirty="0" smtClean="0">
                          <a:latin typeface="Raleway" panose="020B0604020202020204" charset="0"/>
                        </a:rPr>
                        <a:t>Age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73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70840">
                <a:tc>
                  <a:txBody>
                    <a:bodyPr/>
                    <a:lstStyle/>
                    <a:p>
                      <a:r>
                        <a:rPr lang="en-US" sz="1800" dirty="0" smtClean="0">
                          <a:latin typeface="Raleway" panose="020B0604020202020204" charset="0"/>
                        </a:rPr>
                        <a:t>Sex</a:t>
                      </a:r>
                      <a:r>
                        <a:rPr lang="en-US" sz="1800" baseline="0" dirty="0" smtClean="0">
                          <a:latin typeface="Raleway" panose="020B0604020202020204" charset="0"/>
                        </a:rPr>
                        <a:t> (F/M)</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264/355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70840">
                <a:tc>
                  <a:txBody>
                    <a:bodyPr/>
                    <a:lstStyle/>
                    <a:p>
                      <a:r>
                        <a:rPr lang="en-US" sz="1800" dirty="0" smtClean="0">
                          <a:latin typeface="Raleway" panose="020B0604020202020204" charset="0"/>
                        </a:rPr>
                        <a:t>MMSE</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28</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370840">
                <a:tc>
                  <a:txBody>
                    <a:bodyPr/>
                    <a:lstStyle/>
                    <a:p>
                      <a:r>
                        <a:rPr lang="en-US" sz="1800" dirty="0" smtClean="0">
                          <a:latin typeface="Raleway" panose="020B0604020202020204" charset="0"/>
                        </a:rPr>
                        <a:t>CDR_SB</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1.5</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332067"/>
                  </a:ext>
                </a:extLst>
              </a:tr>
              <a:tr h="370840">
                <a:tc>
                  <a:txBody>
                    <a:bodyPr/>
                    <a:lstStyle/>
                    <a:p>
                      <a:r>
                        <a:rPr lang="en-US" sz="1800" dirty="0" smtClean="0">
                          <a:latin typeface="Raleway" panose="020B0604020202020204" charset="0"/>
                        </a:rPr>
                        <a:t>Education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6028133"/>
                  </a:ext>
                </a:extLst>
              </a:tr>
            </a:tbl>
          </a:graphicData>
        </a:graphic>
      </p:graphicFrame>
      <p:pic>
        <p:nvPicPr>
          <p:cNvPr id="9" name="Inhaltsplatzhalter 21"/>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9061268" y="3024368"/>
            <a:ext cx="434845" cy="577721"/>
          </a:xfrm>
          <a:prstGeom prst="rect">
            <a:avLst/>
          </a:prstGeom>
        </p:spPr>
      </p:pic>
      <p:pic>
        <p:nvPicPr>
          <p:cNvPr id="11" name="Grafik 10"/>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046092" y="5513608"/>
            <a:ext cx="450021" cy="521127"/>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3250" y="3698586"/>
            <a:ext cx="2638425" cy="2571682"/>
          </a:xfrm>
          <a:prstGeom prst="rect">
            <a:avLst/>
          </a:prstGeom>
        </p:spPr>
      </p:pic>
    </p:spTree>
    <p:extLst>
      <p:ext uri="{BB962C8B-B14F-4D97-AF65-F5344CB8AC3E}">
        <p14:creationId xmlns:p14="http://schemas.microsoft.com/office/powerpoint/2010/main" val="1982246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a:xfrm>
            <a:off x="6204857" y="5605350"/>
            <a:ext cx="5987143" cy="125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468084" y="357718"/>
            <a:ext cx="11484430" cy="1054100"/>
          </a:xfrm>
        </p:spPr>
        <p:txBody>
          <a:bodyPr/>
          <a:lstStyle/>
          <a:p>
            <a:r>
              <a:rPr lang="en-US" sz="2800" dirty="0" smtClean="0"/>
              <a:t>Higher </a:t>
            </a:r>
            <a:r>
              <a:rPr lang="en-US" sz="2800" dirty="0" smtClean="0">
                <a:solidFill>
                  <a:schemeClr val="accent1"/>
                </a:solidFill>
              </a:rPr>
              <a:t>MRI-BPAD</a:t>
            </a:r>
            <a:r>
              <a:rPr lang="en-US" sz="2800" dirty="0" smtClean="0">
                <a:solidFill>
                  <a:schemeClr val="tx2"/>
                </a:solidFill>
              </a:rPr>
              <a:t> </a:t>
            </a:r>
            <a:r>
              <a:rPr lang="en-US" sz="2800" dirty="0" smtClean="0"/>
              <a:t>is associated with worse cognitive </a:t>
            </a:r>
            <a:r>
              <a:rPr lang="en-US" sz="2800" dirty="0"/>
              <a:t>performance in </a:t>
            </a:r>
            <a:r>
              <a:rPr lang="en-US" sz="2800" dirty="0" smtClean="0"/>
              <a:t>CN</a:t>
            </a:r>
            <a:endParaRPr lang="en-US" sz="2800" dirty="0">
              <a:solidFill>
                <a:schemeClr val="tx2"/>
              </a:solidFill>
            </a:endParaRP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836" y="1950684"/>
            <a:ext cx="5739671" cy="4301368"/>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6205" y="1950684"/>
            <a:ext cx="5671955" cy="4301368"/>
          </a:xfrm>
          <a:prstGeom prst="rect">
            <a:avLst/>
          </a:prstGeom>
        </p:spPr>
      </p:pic>
      <p:sp>
        <p:nvSpPr>
          <p:cNvPr id="11" name="Rechteck 10"/>
          <p:cNvSpPr/>
          <p:nvPr/>
        </p:nvSpPr>
        <p:spPr>
          <a:xfrm>
            <a:off x="4985657" y="3559629"/>
            <a:ext cx="1197429" cy="105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066800" y="1785256"/>
            <a:ext cx="9285514" cy="381000"/>
          </a:xfrm>
          <a:prstGeom prst="rect">
            <a:avLst/>
          </a:prstGeom>
          <a:solidFill>
            <a:schemeClr val="bg1"/>
          </a:solidFill>
        </p:spPr>
        <p:txBody>
          <a:bodyPr wrap="square" rtlCol="0">
            <a:spAutoFit/>
          </a:bodyPr>
          <a:lstStyle/>
          <a:p>
            <a:pPr algn="ctr"/>
            <a:r>
              <a:rPr lang="en-US" b="1" dirty="0" smtClean="0">
                <a:latin typeface="Raleway" panose="020B0604020202020204"/>
              </a:rPr>
              <a:t>Spearman </a:t>
            </a:r>
            <a:r>
              <a:rPr lang="en-US" b="1" dirty="0">
                <a:latin typeface="Raleway" panose="020B0604020202020204"/>
              </a:rPr>
              <a:t>c</a:t>
            </a:r>
            <a:r>
              <a:rPr lang="en-US" b="1" dirty="0" smtClean="0">
                <a:latin typeface="Raleway" panose="020B0604020202020204"/>
              </a:rPr>
              <a:t>orrelations correcting for sex and chronological age </a:t>
            </a:r>
            <a:endParaRPr lang="en-US" b="1" dirty="0">
              <a:latin typeface="Raleway" panose="020B0604020202020204"/>
            </a:endParaRPr>
          </a:p>
        </p:txBody>
      </p:sp>
      <p:sp>
        <p:nvSpPr>
          <p:cNvPr id="15" name="Textfeld 14"/>
          <p:cNvSpPr txBox="1"/>
          <p:nvPr/>
        </p:nvSpPr>
        <p:spPr>
          <a:xfrm>
            <a:off x="11437893" y="2500081"/>
            <a:ext cx="3733800" cy="276999"/>
          </a:xfrm>
          <a:prstGeom prst="rect">
            <a:avLst/>
          </a:prstGeom>
          <a:noFill/>
        </p:spPr>
        <p:txBody>
          <a:bodyPr wrap="square" rtlCol="0">
            <a:spAutoFit/>
          </a:bodyPr>
          <a:lstStyle/>
          <a:p>
            <a:r>
              <a:rPr lang="en-US" sz="1200" b="1" dirty="0" smtClean="0">
                <a:solidFill>
                  <a:schemeClr val="tx2"/>
                </a:solidFill>
                <a:latin typeface="Raleway" panose="020B0604020202020204"/>
              </a:rPr>
              <a:t>**</a:t>
            </a:r>
            <a:endParaRPr lang="en-US" sz="1200" b="1" dirty="0">
              <a:solidFill>
                <a:schemeClr val="tx2"/>
              </a:solidFill>
              <a:latin typeface="Raleway" panose="020B0604020202020204"/>
            </a:endParaRPr>
          </a:p>
        </p:txBody>
      </p:sp>
      <p:sp>
        <p:nvSpPr>
          <p:cNvPr id="16" name="Textfeld 15"/>
          <p:cNvSpPr txBox="1"/>
          <p:nvPr/>
        </p:nvSpPr>
        <p:spPr>
          <a:xfrm>
            <a:off x="5449390" y="2604857"/>
            <a:ext cx="3733800" cy="276999"/>
          </a:xfrm>
          <a:prstGeom prst="rect">
            <a:avLst/>
          </a:prstGeom>
          <a:noFill/>
        </p:spPr>
        <p:txBody>
          <a:bodyPr wrap="square" rtlCol="0">
            <a:spAutoFit/>
          </a:bodyPr>
          <a:lstStyle/>
          <a:p>
            <a:r>
              <a:rPr lang="en-US" sz="1200" b="1" dirty="0" smtClean="0">
                <a:solidFill>
                  <a:schemeClr val="tx2"/>
                </a:solidFill>
                <a:latin typeface="Raleway" panose="020B0604020202020204"/>
              </a:rPr>
              <a:t>*</a:t>
            </a:r>
            <a:endParaRPr lang="en-US" sz="1200" b="1" dirty="0">
              <a:solidFill>
                <a:schemeClr val="tx2"/>
              </a:solidFill>
              <a:latin typeface="Raleway" panose="020B0604020202020204"/>
            </a:endParaRPr>
          </a:p>
        </p:txBody>
      </p:sp>
      <p:sp>
        <p:nvSpPr>
          <p:cNvPr id="14" name="Textfeld 13"/>
          <p:cNvSpPr txBox="1"/>
          <p:nvPr/>
        </p:nvSpPr>
        <p:spPr>
          <a:xfrm>
            <a:off x="7772400" y="6560265"/>
            <a:ext cx="44196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 (p &lt; 0.025)</a:t>
            </a:r>
            <a:endParaRPr lang="en-US" sz="1000" dirty="0">
              <a:latin typeface="Raleway" panose="020B0604020202020204"/>
            </a:endParaRPr>
          </a:p>
        </p:txBody>
      </p:sp>
      <p:pic>
        <p:nvPicPr>
          <p:cNvPr id="2" name="Grafik 1"/>
          <p:cNvPicPr>
            <a:picLocks noChangeAspect="1"/>
          </p:cNvPicPr>
          <p:nvPr/>
        </p:nvPicPr>
        <p:blipFill>
          <a:blip r:embed="rId5"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rect">
            <a:avLst/>
          </a:prstGeom>
        </p:spPr>
      </p:pic>
    </p:spTree>
    <p:extLst>
      <p:ext uri="{BB962C8B-B14F-4D97-AF65-F5344CB8AC3E}">
        <p14:creationId xmlns:p14="http://schemas.microsoft.com/office/powerpoint/2010/main" val="4217344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624418" y="357718"/>
            <a:ext cx="11323742" cy="1054100"/>
          </a:xfrm>
        </p:spPr>
        <p:txBody>
          <a:bodyPr/>
          <a:lstStyle/>
          <a:p>
            <a:r>
              <a:rPr lang="en-US" dirty="0" smtClean="0"/>
              <a:t>Higher </a:t>
            </a:r>
            <a:r>
              <a:rPr lang="en-US" dirty="0" smtClean="0">
                <a:solidFill>
                  <a:schemeClr val="accent6">
                    <a:lumMod val="75000"/>
                  </a:schemeClr>
                </a:solidFill>
              </a:rPr>
              <a:t>PET-BPAD</a:t>
            </a:r>
            <a:r>
              <a:rPr lang="en-US" dirty="0" smtClean="0">
                <a:solidFill>
                  <a:schemeClr val="tx2"/>
                </a:solidFill>
              </a:rPr>
              <a:t> </a:t>
            </a:r>
            <a:r>
              <a:rPr lang="en-US" dirty="0" smtClean="0"/>
              <a:t>is associated with reduced CSF amyloid-</a:t>
            </a:r>
            <a:r>
              <a:rPr lang="el-GR" b="0" dirty="0" smtClean="0">
                <a:latin typeface="Helvetica" pitchFamily="2" charset="0"/>
              </a:rPr>
              <a:t>β</a:t>
            </a:r>
            <a:r>
              <a:rPr lang="en-US" dirty="0" smtClean="0"/>
              <a:t> in CN</a:t>
            </a:r>
            <a:endParaRPr lang="en-US" dirty="0"/>
          </a:p>
        </p:txBody>
      </p:sp>
      <p:sp>
        <p:nvSpPr>
          <p:cNvPr id="13" name="Textfeld 12"/>
          <p:cNvSpPr txBox="1"/>
          <p:nvPr/>
        </p:nvSpPr>
        <p:spPr>
          <a:xfrm>
            <a:off x="1066800" y="1643738"/>
            <a:ext cx="9285514" cy="381000"/>
          </a:xfrm>
          <a:prstGeom prst="rect">
            <a:avLst/>
          </a:prstGeom>
          <a:solidFill>
            <a:schemeClr val="bg1"/>
          </a:solidFill>
        </p:spPr>
        <p:txBody>
          <a:bodyPr wrap="square" rtlCol="0">
            <a:spAutoFit/>
          </a:bodyPr>
          <a:lstStyle/>
          <a:p>
            <a:pPr algn="ctr"/>
            <a:r>
              <a:rPr lang="en-US" b="1" dirty="0" smtClean="0">
                <a:latin typeface="Raleway" panose="020B0604020202020204"/>
              </a:rPr>
              <a:t>Spearman </a:t>
            </a:r>
            <a:r>
              <a:rPr lang="en-US" b="1" dirty="0">
                <a:latin typeface="Raleway" panose="020B0604020202020204"/>
              </a:rPr>
              <a:t>c</a:t>
            </a:r>
            <a:r>
              <a:rPr lang="en-US" b="1" dirty="0" smtClean="0">
                <a:latin typeface="Raleway" panose="020B0604020202020204"/>
              </a:rPr>
              <a:t>orrelations correcting for sex and chronological age </a:t>
            </a:r>
            <a:endParaRPr lang="en-US" b="1" dirty="0">
              <a:latin typeface="Raleway" panose="020B0604020202020204"/>
            </a:endParaRPr>
          </a:p>
        </p:txBody>
      </p:sp>
      <p:sp>
        <p:nvSpPr>
          <p:cNvPr id="6" name="Textfeld 5"/>
          <p:cNvSpPr txBox="1"/>
          <p:nvPr/>
        </p:nvSpPr>
        <p:spPr>
          <a:xfrm>
            <a:off x="8485414" y="602712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14" name="Textfeld 13"/>
          <p:cNvSpPr txBox="1"/>
          <p:nvPr/>
        </p:nvSpPr>
        <p:spPr>
          <a:xfrm>
            <a:off x="8629650" y="2521923"/>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sp>
        <p:nvSpPr>
          <p:cNvPr id="15" name="Textfeld 14"/>
          <p:cNvSpPr txBox="1"/>
          <p:nvPr/>
        </p:nvSpPr>
        <p:spPr>
          <a:xfrm>
            <a:off x="8214360" y="2645033"/>
            <a:ext cx="3733800" cy="276999"/>
          </a:xfrm>
          <a:prstGeom prst="rect">
            <a:avLst/>
          </a:prstGeom>
          <a:noFill/>
        </p:spPr>
        <p:txBody>
          <a:bodyPr wrap="square" rtlCol="0">
            <a:spAutoFit/>
          </a:bodyPr>
          <a:lstStyle/>
          <a:p>
            <a:r>
              <a:rPr lang="en-US" sz="1200" b="1" dirty="0" smtClean="0">
                <a:latin typeface="Raleway" panose="020B0604020202020204"/>
              </a:rPr>
              <a:t>*</a:t>
            </a:r>
            <a:endParaRPr lang="en-US" sz="1200" b="1" dirty="0">
              <a:latin typeface="Raleway" panose="020B0604020202020204"/>
            </a:endParaRPr>
          </a:p>
        </p:txBody>
      </p:sp>
      <p:pic>
        <p:nvPicPr>
          <p:cNvPr id="17"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10477948" y="3896187"/>
            <a:ext cx="1590161" cy="2112638"/>
          </a:xfrm>
          <a:prstGeom prst="rect">
            <a:avLst/>
          </a:prstGeom>
        </p:spPr>
      </p:pic>
    </p:spTree>
    <p:extLst>
      <p:ext uri="{BB962C8B-B14F-4D97-AF65-F5344CB8AC3E}">
        <p14:creationId xmlns:p14="http://schemas.microsoft.com/office/powerpoint/2010/main" val="1175297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515532" y="1832691"/>
            <a:ext cx="2243180" cy="4543077"/>
          </a:xfrm>
          <a:prstGeom prst="rect">
            <a:avLst/>
          </a:prstGeom>
          <a:solidFill>
            <a:srgbClr val="FF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7010400" y="1849582"/>
            <a:ext cx="1491343" cy="4526186"/>
          </a:xfrm>
          <a:prstGeom prst="rect">
            <a:avLst/>
          </a:prstGeom>
          <a:solidFill>
            <a:srgbClr val="F5F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fik 20"/>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8189"/>
          <a:stretch/>
        </p:blipFill>
        <p:spPr>
          <a:xfrm>
            <a:off x="6636949" y="1604132"/>
            <a:ext cx="4197306" cy="5130508"/>
          </a:xfrm>
          <a:prstGeom prst="rect">
            <a:avLst/>
          </a:prstGeom>
        </p:spPr>
      </p:pic>
      <p:sp>
        <p:nvSpPr>
          <p:cNvPr id="32" name="Inhaltsplatzhalter 12"/>
          <p:cNvSpPr>
            <a:spLocks noGrp="1"/>
          </p:cNvSpPr>
          <p:nvPr>
            <p:ph sz="quarter" idx="13"/>
          </p:nvPr>
        </p:nvSpPr>
        <p:spPr>
          <a:xfrm>
            <a:off x="304800" y="1604434"/>
            <a:ext cx="5994996" cy="4417484"/>
          </a:xfrm>
        </p:spPr>
        <p:txBody>
          <a:bodyPr/>
          <a:lstStyle/>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marL="342900" indent="-342900">
              <a:buFontTx/>
              <a:buChar char="-"/>
            </a:pPr>
            <a:endParaRPr lang="en-US" dirty="0" smtClean="0"/>
          </a:p>
          <a:p>
            <a:pPr algn="ctr"/>
            <a:r>
              <a:rPr lang="en-US" sz="1800" b="1" dirty="0" smtClean="0"/>
              <a:t>25% increased odds </a:t>
            </a:r>
            <a:r>
              <a:rPr lang="en-US" sz="1800" dirty="0" smtClean="0"/>
              <a:t>to develop (mild) cognitive impairment within two years </a:t>
            </a:r>
            <a:r>
              <a:rPr lang="en-US" sz="1800" b="1" dirty="0" smtClean="0"/>
              <a:t>per </a:t>
            </a:r>
            <a:r>
              <a:rPr lang="en-US" sz="1800" b="1" dirty="0"/>
              <a:t>one year BPAD </a:t>
            </a:r>
            <a:r>
              <a:rPr lang="en-US" sz="1800" dirty="0"/>
              <a:t>(</a:t>
            </a:r>
            <a:r>
              <a:rPr lang="en-US" sz="1800" dirty="0" smtClean="0"/>
              <a:t>95%CI [</a:t>
            </a:r>
            <a:r>
              <a:rPr lang="en-US" sz="1800" dirty="0"/>
              <a:t>8</a:t>
            </a:r>
            <a:r>
              <a:rPr lang="en-US" sz="1800" dirty="0" smtClean="0"/>
              <a:t>%, 46%])</a:t>
            </a:r>
            <a:r>
              <a:rPr lang="en-US" sz="1600" dirty="0" smtClean="0">
                <a:solidFill>
                  <a:srgbClr val="000000"/>
                </a:solidFill>
                <a:latin typeface="Calibri Light" pitchFamily="34" charset="0"/>
                <a:cs typeface="Arial" charset="0"/>
              </a:rPr>
              <a:t>*</a:t>
            </a:r>
            <a:endParaRPr lang="en-US" sz="1800" dirty="0">
              <a:solidFill>
                <a:srgbClr val="000000"/>
              </a:solidFill>
              <a:latin typeface="Calibri Light" pitchFamily="34" charset="0"/>
              <a:cs typeface="Arial" charset="0"/>
            </a:endParaRPr>
          </a:p>
          <a:p>
            <a:pPr algn="ctr"/>
            <a:r>
              <a:rPr lang="en-US" sz="1050" dirty="0" smtClean="0">
                <a:solidFill>
                  <a:srgbClr val="000000"/>
                </a:solidFill>
                <a:latin typeface="Calibri Light" pitchFamily="34" charset="0"/>
                <a:cs typeface="Arial" charset="0"/>
              </a:rPr>
              <a:t>*age: OR = 10% (95%CI [3%, 19%]), sex </a:t>
            </a:r>
            <a:r>
              <a:rPr lang="en-US" sz="1050" dirty="0">
                <a:solidFill>
                  <a:srgbClr val="000000"/>
                </a:solidFill>
                <a:latin typeface="Calibri Light" pitchFamily="34" charset="0"/>
                <a:cs typeface="Arial" charset="0"/>
              </a:rPr>
              <a:t>not significant in logistic </a:t>
            </a:r>
            <a:r>
              <a:rPr lang="en-US" sz="1050" dirty="0" smtClean="0">
                <a:solidFill>
                  <a:srgbClr val="000000"/>
                </a:solidFill>
                <a:latin typeface="Calibri Light" pitchFamily="34" charset="0"/>
                <a:cs typeface="Arial" charset="0"/>
              </a:rPr>
              <a:t>regression</a:t>
            </a:r>
          </a:p>
          <a:p>
            <a:pPr algn="ctr"/>
            <a:r>
              <a:rPr lang="en-US" sz="1050" dirty="0" smtClean="0">
                <a:solidFill>
                  <a:srgbClr val="000000"/>
                </a:solidFill>
                <a:latin typeface="Calibri Light" pitchFamily="34" charset="0"/>
                <a:cs typeface="Arial" charset="0"/>
              </a:rPr>
              <a:t>Disease progression not significantly associated with MRI-BPAD in CN</a:t>
            </a:r>
            <a:endParaRPr lang="en-US" sz="1800" dirty="0"/>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t>Disease progression can be predicted using </a:t>
            </a:r>
            <a:r>
              <a:rPr lang="en-US" sz="2800" dirty="0" smtClean="0">
                <a:solidFill>
                  <a:schemeClr val="accent6"/>
                </a:solidFill>
              </a:rPr>
              <a:t>FDG-BPAD </a:t>
            </a:r>
            <a:r>
              <a:rPr lang="en-US" sz="2800" dirty="0" smtClean="0"/>
              <a:t>and Age </a:t>
            </a:r>
            <a:r>
              <a:rPr lang="en-US" sz="2800" dirty="0" smtClean="0">
                <a:solidFill>
                  <a:schemeClr val="accent6"/>
                </a:solidFill>
              </a:rPr>
              <a:t>in CN</a:t>
            </a:r>
            <a:endParaRPr lang="en-US" sz="2800" dirty="0">
              <a:solidFill>
                <a:schemeClr val="accent6"/>
              </a:solidFill>
            </a:endParaRPr>
          </a:p>
        </p:txBody>
      </p:sp>
      <p:cxnSp>
        <p:nvCxnSpPr>
          <p:cNvPr id="7" name="Gerader Verbinder 6"/>
          <p:cNvCxnSpPr/>
          <p:nvPr/>
        </p:nvCxnSpPr>
        <p:spPr>
          <a:xfrm flipV="1">
            <a:off x="8501743" y="1849582"/>
            <a:ext cx="4948" cy="4547748"/>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sp>
        <p:nvSpPr>
          <p:cNvPr id="36" name="Textfeld 35"/>
          <p:cNvSpPr txBox="1"/>
          <p:nvPr/>
        </p:nvSpPr>
        <p:spPr>
          <a:xfrm>
            <a:off x="2555166" y="2718324"/>
            <a:ext cx="1565564" cy="923330"/>
          </a:xfrm>
          <a:prstGeom prst="rect">
            <a:avLst/>
          </a:prstGeom>
          <a:noFill/>
        </p:spPr>
        <p:txBody>
          <a:bodyPr wrap="square" rtlCol="0">
            <a:spAutoFit/>
          </a:bodyPr>
          <a:lstStyle/>
          <a:p>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25%</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16" name="Rechteck 15"/>
          <p:cNvSpPr/>
          <p:nvPr/>
        </p:nvSpPr>
        <p:spPr>
          <a:xfrm>
            <a:off x="9993086" y="5887941"/>
            <a:ext cx="729341" cy="387673"/>
          </a:xfrm>
          <a:prstGeom prst="rect">
            <a:avLst/>
          </a:prstGeom>
          <a:solidFill>
            <a:srgbClr val="FF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9870417" y="5883437"/>
            <a:ext cx="949779" cy="415498"/>
          </a:xfrm>
          <a:prstGeom prst="rect">
            <a:avLst/>
          </a:prstGeom>
          <a:noFill/>
        </p:spPr>
        <p:txBody>
          <a:bodyPr wrap="square" rtlCol="0">
            <a:spAutoFit/>
          </a:bodyPr>
          <a:lstStyle/>
          <a:p>
            <a:pPr algn="r"/>
            <a:r>
              <a:rPr lang="en-US" sz="1050" dirty="0" smtClean="0">
                <a:latin typeface="Raleway" panose="020B0604020202020204"/>
              </a:rPr>
              <a:t>p &lt; 0.01</a:t>
            </a:r>
            <a:endParaRPr lang="en-US" sz="1050" dirty="0">
              <a:latin typeface="Raleway" panose="020B0604020202020204"/>
            </a:endParaRPr>
          </a:p>
          <a:p>
            <a:pPr algn="r"/>
            <a:r>
              <a:rPr lang="en-US" sz="1050" dirty="0" smtClean="0">
                <a:latin typeface="Raleway" panose="020B0604020202020204"/>
              </a:rPr>
              <a:t>AUC = 0.73</a:t>
            </a:r>
            <a:endParaRPr lang="en-US" sz="1050" dirty="0">
              <a:latin typeface="Raleway" panose="020B0604020202020204"/>
            </a:endParaRPr>
          </a:p>
        </p:txBody>
      </p:sp>
      <p:sp>
        <p:nvSpPr>
          <p:cNvPr id="9" name="Gleichschenkliges Dreieck 8"/>
          <p:cNvSpPr/>
          <p:nvPr/>
        </p:nvSpPr>
        <p:spPr>
          <a:xfrm>
            <a:off x="10864485" y="3842203"/>
            <a:ext cx="97797" cy="1073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869760" y="3673019"/>
            <a:ext cx="85595" cy="8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fik 1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696453" y="4372346"/>
            <a:ext cx="413165" cy="299323"/>
          </a:xfrm>
          <a:prstGeom prst="rect">
            <a:avLst/>
          </a:prstGeom>
        </p:spPr>
      </p:pic>
      <p:pic>
        <p:nvPicPr>
          <p:cNvPr id="14" name="Grafik 1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686928" y="4599222"/>
            <a:ext cx="378529" cy="290946"/>
          </a:xfrm>
          <a:prstGeom prst="rect">
            <a:avLst/>
          </a:prstGeom>
        </p:spPr>
      </p:pic>
      <p:pic>
        <p:nvPicPr>
          <p:cNvPr id="15" name="Grafik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0699467" y="4830465"/>
            <a:ext cx="316183" cy="366970"/>
          </a:xfrm>
          <a:prstGeom prst="rect">
            <a:avLst/>
          </a:prstGeom>
        </p:spPr>
      </p:pic>
      <p:sp>
        <p:nvSpPr>
          <p:cNvPr id="2" name="Rechteck 1"/>
          <p:cNvSpPr/>
          <p:nvPr/>
        </p:nvSpPr>
        <p:spPr>
          <a:xfrm>
            <a:off x="10820275" y="3216156"/>
            <a:ext cx="1219325" cy="26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p:cNvSpPr txBox="1"/>
          <p:nvPr/>
        </p:nvSpPr>
        <p:spPr>
          <a:xfrm>
            <a:off x="10722427" y="3205852"/>
            <a:ext cx="1528948"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3" name="Rechteck 2"/>
          <p:cNvSpPr/>
          <p:nvPr/>
        </p:nvSpPr>
        <p:spPr>
          <a:xfrm>
            <a:off x="11068055" y="3488669"/>
            <a:ext cx="568653" cy="56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10957223" y="3425801"/>
            <a:ext cx="1528948" cy="600164"/>
          </a:xfrm>
          <a:prstGeom prst="rect">
            <a:avLst/>
          </a:prstGeom>
          <a:noFill/>
        </p:spPr>
        <p:txBody>
          <a:bodyPr wrap="square" rtlCol="0">
            <a:spAutoFit/>
          </a:bodyPr>
          <a:lstStyle/>
          <a:p>
            <a:r>
              <a:rPr lang="en-US" sz="900" dirty="0" smtClean="0">
                <a:latin typeface="Raleway" panose="020B0604020202020204"/>
              </a:rPr>
              <a:t>CN (n=305)</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(n=27)</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Dementia (n=3)</a:t>
            </a:r>
            <a:endParaRPr lang="en-US" sz="900" dirty="0">
              <a:latin typeface="Raleway" panose="020B0604020202020204"/>
            </a:endParaRPr>
          </a:p>
        </p:txBody>
      </p:sp>
      <p:sp>
        <p:nvSpPr>
          <p:cNvPr id="6" name="Rechteck 5"/>
          <p:cNvSpPr/>
          <p:nvPr/>
        </p:nvSpPr>
        <p:spPr>
          <a:xfrm>
            <a:off x="11068055" y="4497044"/>
            <a:ext cx="666501" cy="61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p:cNvSpPr txBox="1"/>
          <p:nvPr/>
        </p:nvSpPr>
        <p:spPr>
          <a:xfrm>
            <a:off x="10976136" y="4434226"/>
            <a:ext cx="1528948" cy="600164"/>
          </a:xfrm>
          <a:prstGeom prst="rect">
            <a:avLst/>
          </a:prstGeom>
          <a:noFill/>
        </p:spPr>
        <p:txBody>
          <a:bodyPr wrap="square" rtlCol="0">
            <a:spAutoFit/>
          </a:bodyPr>
          <a:lstStyle/>
          <a:p>
            <a:r>
              <a:rPr lang="en-US" sz="900" dirty="0" smtClean="0">
                <a:latin typeface="Raleway" panose="020B0604020202020204"/>
              </a:rPr>
              <a:t>Young old (&lt;75 y.)</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Middle old (75 – 84 y.)</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Oldest old (&gt; 85 y.)</a:t>
            </a:r>
            <a:endParaRPr lang="en-US" sz="900" dirty="0">
              <a:latin typeface="Raleway" panose="020B0604020202020204"/>
            </a:endParaRPr>
          </a:p>
        </p:txBody>
      </p:sp>
      <p:sp>
        <p:nvSpPr>
          <p:cNvPr id="25" name="Textfeld 24"/>
          <p:cNvSpPr txBox="1"/>
          <p:nvPr/>
        </p:nvSpPr>
        <p:spPr>
          <a:xfrm>
            <a:off x="10722427" y="4182732"/>
            <a:ext cx="1528948"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12" name="Rechteck 11"/>
          <p:cNvSpPr/>
          <p:nvPr/>
        </p:nvSpPr>
        <p:spPr>
          <a:xfrm>
            <a:off x="8350643" y="6444954"/>
            <a:ext cx="302200" cy="337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8369693" y="6375768"/>
            <a:ext cx="302200"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28" name="Textfeld 27"/>
          <p:cNvSpPr txBox="1"/>
          <p:nvPr/>
        </p:nvSpPr>
        <p:spPr>
          <a:xfrm>
            <a:off x="7113289" y="1921402"/>
            <a:ext cx="1088571" cy="646331"/>
          </a:xfrm>
          <a:prstGeom prst="rect">
            <a:avLst/>
          </a:prstGeom>
          <a:noFill/>
        </p:spPr>
        <p:txBody>
          <a:bodyPr wrap="square" rtlCol="0">
            <a:spAutoFit/>
          </a:bodyPr>
          <a:lstStyle/>
          <a:p>
            <a:pPr algn="ctr"/>
            <a:r>
              <a:rPr lang="en-US" b="1" dirty="0" smtClean="0">
                <a:solidFill>
                  <a:srgbClr val="2B7000"/>
                </a:solidFill>
                <a:latin typeface="Raleway" panose="020B0604020202020204"/>
              </a:rPr>
              <a:t>negative BPAD</a:t>
            </a:r>
            <a:endParaRPr lang="en-US" b="1" dirty="0">
              <a:solidFill>
                <a:srgbClr val="2B7000"/>
              </a:solidFill>
              <a:latin typeface="Raleway" panose="020B0604020202020204"/>
            </a:endParaRPr>
          </a:p>
        </p:txBody>
      </p:sp>
      <p:sp>
        <p:nvSpPr>
          <p:cNvPr id="34" name="Textfeld 33"/>
          <p:cNvSpPr txBox="1"/>
          <p:nvPr/>
        </p:nvSpPr>
        <p:spPr>
          <a:xfrm>
            <a:off x="9092836" y="1921402"/>
            <a:ext cx="1088571" cy="646331"/>
          </a:xfrm>
          <a:prstGeom prst="rect">
            <a:avLst/>
          </a:prstGeom>
          <a:noFill/>
        </p:spPr>
        <p:txBody>
          <a:bodyPr wrap="square" rtlCol="0">
            <a:spAutoFit/>
          </a:bodyPr>
          <a:lstStyle/>
          <a:p>
            <a:pPr algn="ctr"/>
            <a:r>
              <a:rPr lang="en-US" b="1" dirty="0" smtClean="0">
                <a:solidFill>
                  <a:srgbClr val="A20013"/>
                </a:solidFill>
                <a:latin typeface="Raleway" panose="020B0604020202020204"/>
              </a:rPr>
              <a:t>positive BPAD</a:t>
            </a:r>
            <a:endParaRPr lang="en-US" b="1" dirty="0">
              <a:solidFill>
                <a:srgbClr val="A20013"/>
              </a:solidFill>
              <a:latin typeface="Raleway" panose="020B0604020202020204"/>
            </a:endParaRPr>
          </a:p>
        </p:txBody>
      </p:sp>
      <p:sp>
        <p:nvSpPr>
          <p:cNvPr id="29" name="Textfeld 28"/>
          <p:cNvSpPr txBox="1"/>
          <p:nvPr/>
        </p:nvSpPr>
        <p:spPr>
          <a:xfrm>
            <a:off x="10794756" y="3038391"/>
            <a:ext cx="139458" cy="707886"/>
          </a:xfrm>
          <a:prstGeom prst="rect">
            <a:avLst/>
          </a:prstGeom>
          <a:noFill/>
        </p:spPr>
        <p:txBody>
          <a:bodyPr wrap="square" rtlCol="0">
            <a:spAutoFit/>
          </a:bodyPr>
          <a:lstStyle/>
          <a:p>
            <a:r>
              <a:rPr lang="en-US" sz="4000" dirty="0" smtClean="0"/>
              <a:t>.</a:t>
            </a:r>
            <a:endParaRPr lang="en-US" dirty="0"/>
          </a:p>
        </p:txBody>
      </p:sp>
    </p:spTree>
    <p:extLst>
      <p:ext uri="{BB962C8B-B14F-4D97-AF65-F5344CB8AC3E}">
        <p14:creationId xmlns:p14="http://schemas.microsoft.com/office/powerpoint/2010/main" val="1017488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lstStyle/>
          <a:p>
            <a:r>
              <a:rPr lang="en-US" dirty="0" smtClean="0"/>
              <a:t>Higher </a:t>
            </a:r>
            <a:r>
              <a:rPr lang="en-US" dirty="0" smtClean="0">
                <a:solidFill>
                  <a:schemeClr val="bg2">
                    <a:lumMod val="75000"/>
                  </a:schemeClr>
                </a:solidFill>
              </a:rPr>
              <a:t>BPAD (both modalities) </a:t>
            </a:r>
            <a:r>
              <a:rPr lang="en-US" dirty="0" smtClean="0"/>
              <a:t>is associated with worse cognitive performance in MCI</a:t>
            </a:r>
            <a:endParaRPr lang="en-US"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1" name="Grafik 10"/>
          <p:cNvPicPr>
            <a:picLocks noChangeAspect="1"/>
          </p:cNvPicPr>
          <p:nvPr/>
        </p:nvPicPr>
        <p:blipFill rotWithShape="1">
          <a:blip r:embed="rId3" cstate="print">
            <a:extLst>
              <a:ext uri="{28A0092B-C50C-407E-A947-70E740481C1C}">
                <a14:useLocalDpi xmlns:a14="http://schemas.microsoft.com/office/drawing/2010/main" val="0"/>
              </a:ext>
            </a:extLst>
          </a:blip>
          <a:srcRect r="28135"/>
          <a:stretch/>
        </p:blipFill>
        <p:spPr>
          <a:xfrm>
            <a:off x="293917" y="1498739"/>
            <a:ext cx="2704507" cy="2885615"/>
          </a:xfrm>
          <a:prstGeom prst="rect">
            <a:avLst/>
          </a:prstGeom>
        </p:spPr>
      </p:pic>
      <p:sp>
        <p:nvSpPr>
          <p:cNvPr id="16" name="Rechteck 15"/>
          <p:cNvSpPr/>
          <p:nvPr/>
        </p:nvSpPr>
        <p:spPr>
          <a:xfrm>
            <a:off x="2589006" y="1813388"/>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fik 11"/>
          <p:cNvPicPr>
            <a:picLocks noChangeAspect="1"/>
          </p:cNvPicPr>
          <p:nvPr/>
        </p:nvPicPr>
        <p:blipFill rotWithShape="1">
          <a:blip r:embed="rId4" cstate="print">
            <a:extLst>
              <a:ext uri="{28A0092B-C50C-407E-A947-70E740481C1C}">
                <a14:useLocalDpi xmlns:a14="http://schemas.microsoft.com/office/drawing/2010/main" val="0"/>
              </a:ext>
            </a:extLst>
          </a:blip>
          <a:srcRect r="27843"/>
          <a:stretch/>
        </p:blipFill>
        <p:spPr>
          <a:xfrm>
            <a:off x="3010432" y="1498740"/>
            <a:ext cx="2715456" cy="2885616"/>
          </a:xfrm>
          <a:prstGeom prst="rect">
            <a:avLst/>
          </a:prstGeom>
        </p:spPr>
      </p:pic>
      <p:pic>
        <p:nvPicPr>
          <p:cNvPr id="14" name="Grafik 13"/>
          <p:cNvPicPr>
            <a:picLocks noChangeAspect="1"/>
          </p:cNvPicPr>
          <p:nvPr/>
        </p:nvPicPr>
        <p:blipFill rotWithShape="1">
          <a:blip r:embed="rId5" cstate="print">
            <a:extLst>
              <a:ext uri="{28A0092B-C50C-407E-A947-70E740481C1C}">
                <a14:useLocalDpi xmlns:a14="http://schemas.microsoft.com/office/drawing/2010/main" val="0"/>
              </a:ext>
            </a:extLst>
          </a:blip>
          <a:srcRect r="27547"/>
          <a:stretch/>
        </p:blipFill>
        <p:spPr>
          <a:xfrm>
            <a:off x="6375150" y="3972385"/>
            <a:ext cx="2701615" cy="2885615"/>
          </a:xfrm>
          <a:prstGeom prst="rect">
            <a:avLst/>
          </a:prstGeom>
        </p:spPr>
      </p:pic>
      <p:sp>
        <p:nvSpPr>
          <p:cNvPr id="22" name="Rechteck 21"/>
          <p:cNvSpPr/>
          <p:nvPr/>
        </p:nvSpPr>
        <p:spPr>
          <a:xfrm>
            <a:off x="8585205" y="4286213"/>
            <a:ext cx="484321"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fik 14"/>
          <p:cNvPicPr>
            <a:picLocks noChangeAspect="1"/>
          </p:cNvPicPr>
          <p:nvPr/>
        </p:nvPicPr>
        <p:blipFill rotWithShape="1">
          <a:blip r:embed="rId6" cstate="print">
            <a:extLst>
              <a:ext uri="{28A0092B-C50C-407E-A947-70E740481C1C}">
                <a14:useLocalDpi xmlns:a14="http://schemas.microsoft.com/office/drawing/2010/main" val="0"/>
              </a:ext>
            </a:extLst>
          </a:blip>
          <a:srcRect l="-1" r="26836"/>
          <a:stretch/>
        </p:blipFill>
        <p:spPr>
          <a:xfrm>
            <a:off x="9120748" y="3972385"/>
            <a:ext cx="2748523" cy="2907191"/>
          </a:xfrm>
          <a:prstGeom prst="rect">
            <a:avLst/>
          </a:prstGeom>
        </p:spPr>
      </p:pic>
      <p:sp>
        <p:nvSpPr>
          <p:cNvPr id="20" name="Rechteck 19"/>
          <p:cNvSpPr/>
          <p:nvPr/>
        </p:nvSpPr>
        <p:spPr>
          <a:xfrm>
            <a:off x="11256202" y="4286212"/>
            <a:ext cx="599885"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5316470" y="1779814"/>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30"/>
          <p:cNvGrpSpPr/>
          <p:nvPr/>
        </p:nvGrpSpPr>
        <p:grpSpPr>
          <a:xfrm>
            <a:off x="9977081" y="1070423"/>
            <a:ext cx="1879006" cy="950886"/>
            <a:chOff x="6387642" y="1039580"/>
            <a:chExt cx="1879006" cy="950886"/>
          </a:xfrm>
        </p:grpSpPr>
        <p:pic>
          <p:nvPicPr>
            <p:cNvPr id="24" name="Grafik 23"/>
            <p:cNvPicPr>
              <a:picLocks noChangeAspect="1"/>
            </p:cNvPicPr>
            <p:nvPr/>
          </p:nvPicPr>
          <p:blipFill rotWithShape="1">
            <a:blip r:embed="rId4" cstate="print">
              <a:extLst>
                <a:ext uri="{28A0092B-C50C-407E-A947-70E740481C1C}">
                  <a14:useLocalDpi xmlns:a14="http://schemas.microsoft.com/office/drawing/2010/main" val="0"/>
                </a:ext>
              </a:extLst>
            </a:blip>
            <a:srcRect l="76591" t="31635" b="47748"/>
            <a:stretch/>
          </p:blipFill>
          <p:spPr>
            <a:xfrm>
              <a:off x="6387642" y="1039580"/>
              <a:ext cx="1157649" cy="781787"/>
            </a:xfrm>
            <a:prstGeom prst="rect">
              <a:avLst/>
            </a:prstGeom>
          </p:spPr>
        </p:pic>
        <p:pic>
          <p:nvPicPr>
            <p:cNvPr id="30" name="Grafik 29"/>
            <p:cNvPicPr>
              <a:picLocks noChangeAspect="1"/>
            </p:cNvPicPr>
            <p:nvPr/>
          </p:nvPicPr>
          <p:blipFill rotWithShape="1">
            <a:blip r:embed="rId4" cstate="print">
              <a:extLst>
                <a:ext uri="{28A0092B-C50C-407E-A947-70E740481C1C}">
                  <a14:useLocalDpi xmlns:a14="http://schemas.microsoft.com/office/drawing/2010/main" val="0"/>
                </a:ext>
              </a:extLst>
            </a:blip>
            <a:srcRect l="76591" t="51984" b="39251"/>
            <a:stretch/>
          </p:blipFill>
          <p:spPr>
            <a:xfrm>
              <a:off x="7108999" y="1658082"/>
              <a:ext cx="1157649" cy="332384"/>
            </a:xfrm>
            <a:prstGeom prst="rect">
              <a:avLst/>
            </a:prstGeom>
          </p:spPr>
        </p:pic>
      </p:gr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33" name="Textfeld 32"/>
          <p:cNvSpPr txBox="1"/>
          <p:nvPr/>
        </p:nvSpPr>
        <p:spPr>
          <a:xfrm>
            <a:off x="2714968" y="1461316"/>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4" name="Textfeld 33"/>
          <p:cNvSpPr txBox="1"/>
          <p:nvPr/>
        </p:nvSpPr>
        <p:spPr>
          <a:xfrm>
            <a:off x="5316470" y="1456971"/>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5" name="Textfeld 34"/>
          <p:cNvSpPr txBox="1"/>
          <p:nvPr/>
        </p:nvSpPr>
        <p:spPr>
          <a:xfrm>
            <a:off x="8789409" y="3911529"/>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6" name="Textfeld 35"/>
          <p:cNvSpPr txBox="1"/>
          <p:nvPr/>
        </p:nvSpPr>
        <p:spPr>
          <a:xfrm>
            <a:off x="11401797" y="3907184"/>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pic>
        <p:nvPicPr>
          <p:cNvPr id="46" name="Inhaltsplatzhalter 21"/>
          <p:cNvPicPr>
            <a:picLocks noChangeAspect="1"/>
          </p:cNvPicPr>
          <p:nvPr/>
        </p:nvPicPr>
        <p:blipFill rotWithShape="1">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sp>
        <p:nvSpPr>
          <p:cNvPr id="47" name="Textfeld 46"/>
          <p:cNvSpPr txBox="1"/>
          <p:nvPr/>
        </p:nvSpPr>
        <p:spPr>
          <a:xfrm>
            <a:off x="293916" y="5939840"/>
            <a:ext cx="5529943" cy="369332"/>
          </a:xfrm>
          <a:prstGeom prst="rect">
            <a:avLst/>
          </a:prstGeom>
          <a:noFill/>
        </p:spPr>
        <p:txBody>
          <a:bodyPr wrap="square" rtlCol="0">
            <a:spAutoFit/>
          </a:bodyPr>
          <a:lstStyle/>
          <a:p>
            <a:pPr algn="ctr"/>
            <a:r>
              <a:rPr lang="en-US" b="1" dirty="0" smtClean="0">
                <a:latin typeface="Raleway" panose="020B0604020202020204"/>
              </a:rPr>
              <a:t>Stronger associations</a:t>
            </a:r>
            <a:endParaRPr lang="en-US" b="1" dirty="0">
              <a:latin typeface="Raleway" panose="020B0604020202020204"/>
            </a:endParaRPr>
          </a:p>
        </p:txBody>
      </p:sp>
      <p:pic>
        <p:nvPicPr>
          <p:cNvPr id="26" name="Grafik 25"/>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p:spPr>
      </p:pic>
    </p:spTree>
    <p:extLst>
      <p:ext uri="{BB962C8B-B14F-4D97-AF65-F5344CB8AC3E}">
        <p14:creationId xmlns:p14="http://schemas.microsoft.com/office/powerpoint/2010/main" val="1977139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8" name="Grafik 37"/>
          <p:cNvPicPr>
            <a:picLocks noChangeAspect="1"/>
          </p:cNvPicPr>
          <p:nvPr/>
        </p:nvPicPr>
        <p:blipFill rotWithShape="1">
          <a:blip r:embed="rId3" cstate="print">
            <a:extLst>
              <a:ext uri="{28A0092B-C50C-407E-A947-70E740481C1C}">
                <a14:useLocalDpi xmlns:a14="http://schemas.microsoft.com/office/drawing/2010/main" val="0"/>
              </a:ext>
            </a:extLst>
          </a:blip>
          <a:srcRect r="28439"/>
          <a:stretch/>
        </p:blipFill>
        <p:spPr>
          <a:xfrm>
            <a:off x="9143688" y="3988369"/>
            <a:ext cx="2721741" cy="2891207"/>
          </a:xfrm>
          <a:prstGeom prst="rect">
            <a:avLst/>
          </a:prstGeom>
        </p:spPr>
      </p:pic>
      <p:pic>
        <p:nvPicPr>
          <p:cNvPr id="37" name="Grafik 36"/>
          <p:cNvPicPr>
            <a:picLocks noChangeAspect="1"/>
          </p:cNvPicPr>
          <p:nvPr/>
        </p:nvPicPr>
        <p:blipFill rotWithShape="1">
          <a:blip r:embed="rId4" cstate="print">
            <a:extLst>
              <a:ext uri="{28A0092B-C50C-407E-A947-70E740481C1C}">
                <a14:useLocalDpi xmlns:a14="http://schemas.microsoft.com/office/drawing/2010/main" val="0"/>
              </a:ext>
            </a:extLst>
          </a:blip>
          <a:srcRect r="26622"/>
          <a:stretch/>
        </p:blipFill>
        <p:spPr>
          <a:xfrm>
            <a:off x="6433380" y="3972385"/>
            <a:ext cx="2732391" cy="2907191"/>
          </a:xfrm>
          <a:prstGeom prst="rect">
            <a:avLst/>
          </a:prstGeom>
        </p:spPr>
      </p:pic>
      <p:sp>
        <p:nvSpPr>
          <p:cNvPr id="3" name="Titel 2"/>
          <p:cNvSpPr>
            <a:spLocks noGrp="1"/>
          </p:cNvSpPr>
          <p:nvPr>
            <p:ph type="title"/>
          </p:nvPr>
        </p:nvSpPr>
        <p:spPr>
          <a:xfrm>
            <a:off x="381000" y="357718"/>
            <a:ext cx="12333514" cy="1054100"/>
          </a:xfrm>
        </p:spPr>
        <p:txBody>
          <a:bodyPr/>
          <a:lstStyle/>
          <a:p>
            <a:r>
              <a:rPr lang="en-US" sz="2800" dirty="0" smtClean="0"/>
              <a:t>Higher </a:t>
            </a:r>
            <a:r>
              <a:rPr lang="en-US" sz="2800" dirty="0" smtClean="0">
                <a:solidFill>
                  <a:schemeClr val="bg2">
                    <a:lumMod val="75000"/>
                  </a:schemeClr>
                </a:solidFill>
              </a:rPr>
              <a:t>BPAD (both modalities) </a:t>
            </a:r>
            <a:r>
              <a:rPr lang="en-US" sz="2800" dirty="0" smtClean="0"/>
              <a:t>is associated with more neuropathology</a:t>
            </a:r>
            <a:endParaRPr lang="en-US" sz="2800"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1" name="Grafik 20"/>
          <p:cNvPicPr>
            <a:picLocks noChangeAspect="1"/>
          </p:cNvPicPr>
          <p:nvPr/>
        </p:nvPicPr>
        <p:blipFill rotWithShape="1">
          <a:blip r:embed="rId5" cstate="print">
            <a:extLst>
              <a:ext uri="{28A0092B-C50C-407E-A947-70E740481C1C}">
                <a14:useLocalDpi xmlns:a14="http://schemas.microsoft.com/office/drawing/2010/main" val="0"/>
              </a:ext>
            </a:extLst>
          </a:blip>
          <a:srcRect r="27824"/>
          <a:stretch/>
        </p:blipFill>
        <p:spPr>
          <a:xfrm>
            <a:off x="309366" y="1492072"/>
            <a:ext cx="2727748" cy="2892282"/>
          </a:xfrm>
          <a:prstGeom prst="rect">
            <a:avLst/>
          </a:prstGeom>
        </p:spPr>
      </p:pic>
      <p:sp>
        <p:nvSpPr>
          <p:cNvPr id="16" name="Rechteck 15"/>
          <p:cNvSpPr/>
          <p:nvPr/>
        </p:nvSpPr>
        <p:spPr>
          <a:xfrm>
            <a:off x="2627696" y="2263140"/>
            <a:ext cx="409418" cy="202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fik 22"/>
          <p:cNvPicPr>
            <a:picLocks noChangeAspect="1"/>
          </p:cNvPicPr>
          <p:nvPr/>
        </p:nvPicPr>
        <p:blipFill rotWithShape="1">
          <a:blip r:embed="rId6" cstate="print">
            <a:extLst>
              <a:ext uri="{28A0092B-C50C-407E-A947-70E740481C1C}">
                <a14:useLocalDpi xmlns:a14="http://schemas.microsoft.com/office/drawing/2010/main" val="0"/>
              </a:ext>
            </a:extLst>
          </a:blip>
          <a:srcRect r="27284"/>
          <a:stretch/>
        </p:blipFill>
        <p:spPr>
          <a:xfrm>
            <a:off x="3012479" y="1505329"/>
            <a:ext cx="2724293" cy="2892282"/>
          </a:xfrm>
          <a:prstGeom prst="rect">
            <a:avLst/>
          </a:prstGeom>
        </p:spPr>
      </p:pic>
      <p:sp>
        <p:nvSpPr>
          <p:cNvPr id="20" name="Rechteck 19"/>
          <p:cNvSpPr/>
          <p:nvPr/>
        </p:nvSpPr>
        <p:spPr>
          <a:xfrm>
            <a:off x="11256202" y="4516675"/>
            <a:ext cx="599885"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5330809" y="2016186"/>
            <a:ext cx="409418" cy="34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30"/>
          <p:cNvGrpSpPr/>
          <p:nvPr/>
        </p:nvGrpSpPr>
        <p:grpSpPr>
          <a:xfrm>
            <a:off x="9977081" y="1070423"/>
            <a:ext cx="1879006" cy="950886"/>
            <a:chOff x="6387642" y="1039580"/>
            <a:chExt cx="1879006" cy="950886"/>
          </a:xfrm>
        </p:grpSpPr>
        <p:pic>
          <p:nvPicPr>
            <p:cNvPr id="24" name="Grafik 23"/>
            <p:cNvPicPr>
              <a:picLocks noChangeAspect="1"/>
            </p:cNvPicPr>
            <p:nvPr/>
          </p:nvPicPr>
          <p:blipFill rotWithShape="1">
            <a:blip r:embed="rId7" cstate="print">
              <a:extLst>
                <a:ext uri="{28A0092B-C50C-407E-A947-70E740481C1C}">
                  <a14:useLocalDpi xmlns:a14="http://schemas.microsoft.com/office/drawing/2010/main" val="0"/>
                </a:ext>
              </a:extLst>
            </a:blip>
            <a:srcRect l="76591" t="31635" b="47748"/>
            <a:stretch/>
          </p:blipFill>
          <p:spPr>
            <a:xfrm>
              <a:off x="6387642" y="1039580"/>
              <a:ext cx="1157649" cy="781787"/>
            </a:xfrm>
            <a:prstGeom prst="rect">
              <a:avLst/>
            </a:prstGeom>
          </p:spPr>
        </p:pic>
        <p:pic>
          <p:nvPicPr>
            <p:cNvPr id="30" name="Grafik 29"/>
            <p:cNvPicPr>
              <a:picLocks noChangeAspect="1"/>
            </p:cNvPicPr>
            <p:nvPr/>
          </p:nvPicPr>
          <p:blipFill rotWithShape="1">
            <a:blip r:embed="rId7" cstate="print">
              <a:extLst>
                <a:ext uri="{28A0092B-C50C-407E-A947-70E740481C1C}">
                  <a14:useLocalDpi xmlns:a14="http://schemas.microsoft.com/office/drawing/2010/main" val="0"/>
                </a:ext>
              </a:extLst>
            </a:blip>
            <a:srcRect l="76591" t="51984" b="39251"/>
            <a:stretch/>
          </p:blipFill>
          <p:spPr>
            <a:xfrm>
              <a:off x="7108999" y="1658082"/>
              <a:ext cx="1157649" cy="332384"/>
            </a:xfrm>
            <a:prstGeom prst="rect">
              <a:avLst/>
            </a:prstGeom>
          </p:spPr>
        </p:pic>
      </p:gr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
        <p:nvSpPr>
          <p:cNvPr id="33" name="Textfeld 32"/>
          <p:cNvSpPr txBox="1"/>
          <p:nvPr/>
        </p:nvSpPr>
        <p:spPr>
          <a:xfrm>
            <a:off x="2605930" y="1435656"/>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4" name="Textfeld 33"/>
          <p:cNvSpPr txBox="1"/>
          <p:nvPr/>
        </p:nvSpPr>
        <p:spPr>
          <a:xfrm>
            <a:off x="5316470" y="1456971"/>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5" name="Textfeld 34"/>
          <p:cNvSpPr txBox="1"/>
          <p:nvPr/>
        </p:nvSpPr>
        <p:spPr>
          <a:xfrm>
            <a:off x="8789409" y="3911529"/>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36" name="Textfeld 35"/>
          <p:cNvSpPr txBox="1"/>
          <p:nvPr/>
        </p:nvSpPr>
        <p:spPr>
          <a:xfrm>
            <a:off x="11401797" y="3907184"/>
            <a:ext cx="3733800" cy="261610"/>
          </a:xfrm>
          <a:prstGeom prst="rect">
            <a:avLst/>
          </a:prstGeom>
          <a:noFill/>
        </p:spPr>
        <p:txBody>
          <a:bodyPr wrap="square" rtlCol="0">
            <a:spAutoFit/>
          </a:bodyPr>
          <a:lstStyle/>
          <a:p>
            <a:r>
              <a:rPr lang="en-US" sz="1100" b="1" dirty="0" smtClean="0">
                <a:latin typeface="Raleway" panose="020B0604020202020204"/>
              </a:rPr>
              <a:t>**</a:t>
            </a:r>
            <a:endParaRPr lang="en-US" sz="1100" b="1" dirty="0">
              <a:latin typeface="Raleway" panose="020B0604020202020204"/>
            </a:endParaRPr>
          </a:p>
        </p:txBody>
      </p:sp>
      <p:sp>
        <p:nvSpPr>
          <p:cNvPr id="22" name="Rechteck 21"/>
          <p:cNvSpPr/>
          <p:nvPr/>
        </p:nvSpPr>
        <p:spPr>
          <a:xfrm>
            <a:off x="8681450" y="4764935"/>
            <a:ext cx="484321" cy="18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Inhaltsplatzhalter 21"/>
          <p:cNvPicPr>
            <a:picLocks noChangeAspect="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sp>
        <p:nvSpPr>
          <p:cNvPr id="43" name="Textfeld 42"/>
          <p:cNvSpPr txBox="1"/>
          <p:nvPr/>
        </p:nvSpPr>
        <p:spPr>
          <a:xfrm>
            <a:off x="293916" y="5939840"/>
            <a:ext cx="5529943" cy="369332"/>
          </a:xfrm>
          <a:prstGeom prst="rect">
            <a:avLst/>
          </a:prstGeom>
          <a:noFill/>
        </p:spPr>
        <p:txBody>
          <a:bodyPr wrap="square" rtlCol="0">
            <a:spAutoFit/>
          </a:bodyPr>
          <a:lstStyle/>
          <a:p>
            <a:pPr algn="ctr"/>
            <a:r>
              <a:rPr lang="en-US" b="1" dirty="0" smtClean="0">
                <a:latin typeface="Raleway" panose="020B0604020202020204"/>
              </a:rPr>
              <a:t>Stronger associations</a:t>
            </a:r>
            <a:endParaRPr lang="en-US" b="1" dirty="0">
              <a:latin typeface="Raleway" panose="020B0604020202020204"/>
            </a:endParaRPr>
          </a:p>
        </p:txBody>
      </p:sp>
      <p:pic>
        <p:nvPicPr>
          <p:cNvPr id="39" name="Grafik 38"/>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p:spPr>
      </p:pic>
    </p:spTree>
    <p:extLst>
      <p:ext uri="{BB962C8B-B14F-4D97-AF65-F5344CB8AC3E}">
        <p14:creationId xmlns:p14="http://schemas.microsoft.com/office/powerpoint/2010/main" val="3621145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3">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48246" y="1975641"/>
            <a:ext cx="2209878" cy="2559048"/>
          </a:xfrm>
          <a:prstGeom prst="rect">
            <a:avLst/>
          </a:prstGeom>
        </p:spPr>
      </p:pic>
      <p:sp>
        <p:nvSpPr>
          <p:cNvPr id="10" name="Rechteck 9"/>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r Verbinder 13"/>
          <p:cNvCxnSpPr/>
          <p:nvPr/>
        </p:nvCxnSpPr>
        <p:spPr>
          <a:xfrm flipV="1">
            <a:off x="8850086" y="2407010"/>
            <a:ext cx="5442" cy="3982904"/>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sp>
        <p:nvSpPr>
          <p:cNvPr id="3" name="Titel 2"/>
          <p:cNvSpPr>
            <a:spLocks noGrp="1"/>
          </p:cNvSpPr>
          <p:nvPr>
            <p:ph type="title"/>
          </p:nvPr>
        </p:nvSpPr>
        <p:spPr>
          <a:xfrm>
            <a:off x="624418" y="357718"/>
            <a:ext cx="11371639" cy="1054100"/>
          </a:xfrm>
        </p:spPr>
        <p:txBody>
          <a:bodyPr/>
          <a:lstStyle/>
          <a:p>
            <a:r>
              <a:rPr lang="en-US" sz="2800" dirty="0"/>
              <a:t>Disease progression can be predicted using </a:t>
            </a:r>
            <a:r>
              <a:rPr lang="en-US" sz="2800" dirty="0" smtClean="0">
                <a:solidFill>
                  <a:schemeClr val="tx2"/>
                </a:solidFill>
              </a:rPr>
              <a:t>MRI-BPAD</a:t>
            </a:r>
            <a:r>
              <a:rPr lang="en-US" sz="2800" dirty="0" smtClean="0"/>
              <a:t> </a:t>
            </a:r>
            <a:r>
              <a:rPr lang="en-US" sz="2800" dirty="0"/>
              <a:t>and Age </a:t>
            </a:r>
            <a:r>
              <a:rPr lang="en-US" sz="2800" dirty="0">
                <a:solidFill>
                  <a:schemeClr val="tx2"/>
                </a:solidFill>
              </a:rPr>
              <a:t>in </a:t>
            </a:r>
            <a:r>
              <a:rPr lang="en-US" sz="2800" dirty="0" smtClean="0">
                <a:solidFill>
                  <a:schemeClr val="tx2"/>
                </a:solidFill>
              </a:rPr>
              <a:t>MCI</a:t>
            </a:r>
            <a:endParaRPr lang="en-US" sz="2800" dirty="0">
              <a:solidFill>
                <a:schemeClr val="tx2"/>
              </a:solidFill>
            </a:endParaRPr>
          </a:p>
        </p:txBody>
      </p:sp>
      <p:pic>
        <p:nvPicPr>
          <p:cNvPr id="9" name="Grafik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37251" y="1604434"/>
            <a:ext cx="5130206" cy="5130206"/>
          </a:xfrm>
          <a:prstGeom prst="rect">
            <a:avLst/>
          </a:prstGeom>
        </p:spPr>
      </p:pic>
      <p:sp>
        <p:nvSpPr>
          <p:cNvPr id="5" name="Textfeld 4"/>
          <p:cNvSpPr txBox="1"/>
          <p:nvPr/>
        </p:nvSpPr>
        <p:spPr>
          <a:xfrm>
            <a:off x="2555168" y="2718324"/>
            <a:ext cx="1565564" cy="923330"/>
          </a:xfrm>
          <a:prstGeom prst="rect">
            <a:avLst/>
          </a:prstGeom>
          <a:noFill/>
        </p:spPr>
        <p:txBody>
          <a:bodyPr wrap="square" rtlCol="0">
            <a:spAutoFit/>
          </a:bodyPr>
          <a:lstStyle/>
          <a:p>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49%</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6" name="Rechteck 5"/>
          <p:cNvSpPr/>
          <p:nvPr/>
        </p:nvSpPr>
        <p:spPr>
          <a:xfrm>
            <a:off x="7293429" y="1849582"/>
            <a:ext cx="3091544" cy="55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6966856" y="1829929"/>
            <a:ext cx="3755572" cy="577081"/>
          </a:xfrm>
          <a:prstGeom prst="rect">
            <a:avLst/>
          </a:prstGeom>
          <a:noFill/>
        </p:spPr>
        <p:txBody>
          <a:bodyPr wrap="square" rtlCol="0">
            <a:spAutoFit/>
          </a:bodyPr>
          <a:lstStyle/>
          <a:p>
            <a:pPr algn="ctr"/>
            <a:r>
              <a:rPr lang="en-US" sz="1050" b="1" dirty="0" smtClean="0">
                <a:latin typeface="Raleway" panose="020B0604020202020204"/>
              </a:rPr>
              <a:t>Logistic Regression</a:t>
            </a:r>
          </a:p>
          <a:p>
            <a:pPr algn="ctr"/>
            <a:r>
              <a:rPr lang="en-US" sz="1050" dirty="0" smtClean="0">
                <a:latin typeface="Raleway" panose="020B0604020202020204"/>
              </a:rPr>
              <a:t>y = -2.35+0.40*BPAD-0.44*(Sex=Male)+0.01*Age</a:t>
            </a:r>
          </a:p>
          <a:p>
            <a:pPr algn="ctr"/>
            <a:r>
              <a:rPr lang="en-US" sz="1050" dirty="0" smtClean="0">
                <a:latin typeface="Raleway" panose="020B0604020202020204"/>
              </a:rPr>
              <a:t>AUC = 0.77</a:t>
            </a:r>
            <a:endParaRPr lang="en-US" sz="1050" dirty="0">
              <a:latin typeface="Raleway" panose="020B0604020202020204"/>
            </a:endParaRPr>
          </a:p>
        </p:txBody>
      </p:sp>
      <p:sp>
        <p:nvSpPr>
          <p:cNvPr id="11" name="Ellipse 10"/>
          <p:cNvSpPr/>
          <p:nvPr/>
        </p:nvSpPr>
        <p:spPr>
          <a:xfrm>
            <a:off x="10990729" y="4594412"/>
            <a:ext cx="89647" cy="896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nhaltsplatzhalter 12"/>
          <p:cNvSpPr>
            <a:spLocks noGrp="1"/>
          </p:cNvSpPr>
          <p:nvPr>
            <p:ph sz="quarter" idx="13"/>
          </p:nvPr>
        </p:nvSpPr>
        <p:spPr>
          <a:xfrm>
            <a:off x="304800" y="4722630"/>
            <a:ext cx="5994996" cy="1299288"/>
          </a:xfrm>
        </p:spPr>
        <p:txBody>
          <a:bodyPr/>
          <a:lstStyle/>
          <a:p>
            <a:pPr algn="ctr"/>
            <a:r>
              <a:rPr lang="en-US" sz="1800" dirty="0" smtClean="0"/>
              <a:t>49% increased risk per one year BPAD to progress to AD within two years (95%CI [35%, </a:t>
            </a:r>
            <a:r>
              <a:rPr lang="en-US" sz="1800" dirty="0"/>
              <a:t>6</a:t>
            </a:r>
            <a:r>
              <a:rPr lang="en-US" sz="1800" dirty="0" smtClean="0"/>
              <a:t>6%])</a:t>
            </a:r>
            <a:r>
              <a:rPr lang="en-US" sz="1600" dirty="0" smtClean="0">
                <a:solidFill>
                  <a:srgbClr val="000000"/>
                </a:solidFill>
                <a:latin typeface="Calibri Light" pitchFamily="34" charset="0"/>
                <a:cs typeface="Arial" charset="0"/>
              </a:rPr>
              <a:t>*</a:t>
            </a:r>
            <a:endParaRPr lang="en-US" sz="1800" dirty="0">
              <a:solidFill>
                <a:srgbClr val="000000"/>
              </a:solidFill>
              <a:latin typeface="Calibri Light" pitchFamily="34" charset="0"/>
              <a:cs typeface="Arial" charset="0"/>
            </a:endParaRPr>
          </a:p>
          <a:p>
            <a:pPr algn="ctr"/>
            <a:r>
              <a:rPr lang="en-US" sz="1050" dirty="0" smtClean="0">
                <a:solidFill>
                  <a:srgbClr val="000000"/>
                </a:solidFill>
                <a:latin typeface="Calibri Light" pitchFamily="34" charset="0"/>
                <a:cs typeface="Arial" charset="0"/>
              </a:rPr>
              <a:t>*age and sex </a:t>
            </a:r>
            <a:r>
              <a:rPr lang="en-US" sz="1050" dirty="0">
                <a:solidFill>
                  <a:srgbClr val="000000"/>
                </a:solidFill>
                <a:latin typeface="Calibri Light" pitchFamily="34" charset="0"/>
                <a:cs typeface="Arial" charset="0"/>
              </a:rPr>
              <a:t>not significant in logistic </a:t>
            </a:r>
            <a:r>
              <a:rPr lang="en-US" sz="1050" dirty="0" smtClean="0">
                <a:solidFill>
                  <a:srgbClr val="000000"/>
                </a:solidFill>
                <a:latin typeface="Calibri Light" pitchFamily="34" charset="0"/>
                <a:cs typeface="Arial" charset="0"/>
              </a:rPr>
              <a:t>regression</a:t>
            </a:r>
          </a:p>
          <a:p>
            <a:pPr algn="ctr"/>
            <a:r>
              <a:rPr lang="en-US" sz="1050" dirty="0" smtClean="0">
                <a:solidFill>
                  <a:srgbClr val="000000"/>
                </a:solidFill>
                <a:latin typeface="Calibri Light" pitchFamily="34" charset="0"/>
                <a:cs typeface="Arial" charset="0"/>
              </a:rPr>
              <a:t>Disease progression not significantly associated with PET-BPAD in MCI</a:t>
            </a:r>
            <a:endParaRPr lang="en-US" sz="1800" dirty="0"/>
          </a:p>
        </p:txBody>
      </p:sp>
    </p:spTree>
    <p:extLst>
      <p:ext uri="{BB962C8B-B14F-4D97-AF65-F5344CB8AC3E}">
        <p14:creationId xmlns:p14="http://schemas.microsoft.com/office/powerpoint/2010/main" val="629746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924560" y="22250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924560" y="395266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2138679" y="1914738"/>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4209461" y="1914738"/>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6298935" y="1914738"/>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6" name="Ellipse 15"/>
          <p:cNvSpPr/>
          <p:nvPr/>
        </p:nvSpPr>
        <p:spPr>
          <a:xfrm>
            <a:off x="4826361" y="2285209"/>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6910555" y="2285209"/>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8514688" y="2178226"/>
            <a:ext cx="3357272" cy="3139321"/>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chemeClr val="accent6"/>
                </a:solidFill>
                <a:latin typeface="Raleway" panose="020B0604020202020204"/>
              </a:rPr>
              <a:t>early disease-related neuropathology and risk</a:t>
            </a:r>
            <a:r>
              <a:rPr lang="en-US" b="1" dirty="0" smtClean="0">
                <a:latin typeface="Raleway" panose="020B0604020202020204"/>
              </a:rPr>
              <a:t>.</a:t>
            </a:r>
          </a:p>
          <a:p>
            <a:endParaRPr lang="en-US" dirty="0" smtClean="0">
              <a:latin typeface="Raleway" panose="020B0604020202020204"/>
            </a:endParaRPr>
          </a:p>
          <a:p>
            <a:endParaRPr lang="en-US" dirty="0" smtClean="0">
              <a:latin typeface="Raleway" panose="020B0604020202020204"/>
            </a:endParaRPr>
          </a:p>
          <a:p>
            <a:r>
              <a:rPr lang="en-US" b="1" dirty="0">
                <a:solidFill>
                  <a:schemeClr val="tx2"/>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sp>
        <p:nvSpPr>
          <p:cNvPr id="31" name="Ellipse 30"/>
          <p:cNvSpPr/>
          <p:nvPr/>
        </p:nvSpPr>
        <p:spPr>
          <a:xfrm>
            <a:off x="5316983" y="3997829"/>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Ellipse 34"/>
          <p:cNvSpPr/>
          <p:nvPr/>
        </p:nvSpPr>
        <p:spPr>
          <a:xfrm>
            <a:off x="3217076" y="3995783"/>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 name="Gruppieren 3"/>
          <p:cNvGrpSpPr/>
          <p:nvPr/>
        </p:nvGrpSpPr>
        <p:grpSpPr>
          <a:xfrm>
            <a:off x="2206954" y="3982681"/>
            <a:ext cx="879309" cy="851568"/>
            <a:chOff x="4378362" y="4668819"/>
            <a:chExt cx="2413959" cy="2189181"/>
          </a:xfrm>
        </p:grpSpPr>
        <p:sp>
          <p:nvSpPr>
            <p:cNvPr id="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23" name="Gruppieren 22"/>
          <p:cNvGrpSpPr/>
          <p:nvPr/>
        </p:nvGrpSpPr>
        <p:grpSpPr>
          <a:xfrm>
            <a:off x="4291156" y="3982681"/>
            <a:ext cx="879309" cy="851568"/>
            <a:chOff x="4378362" y="4668819"/>
            <a:chExt cx="2413959" cy="2189181"/>
          </a:xfrm>
        </p:grpSpPr>
        <p:sp>
          <p:nvSpPr>
            <p:cNvPr id="25"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fik 2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0" name="Gruppieren 29"/>
          <p:cNvGrpSpPr/>
          <p:nvPr/>
        </p:nvGrpSpPr>
        <p:grpSpPr>
          <a:xfrm>
            <a:off x="6915702" y="3982681"/>
            <a:ext cx="879309" cy="851568"/>
            <a:chOff x="4378362" y="4668819"/>
            <a:chExt cx="2413959" cy="2189181"/>
          </a:xfrm>
        </p:grpSpPr>
        <p:sp>
          <p:nvSpPr>
            <p:cNvPr id="3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6" name="Gruppieren 35"/>
          <p:cNvGrpSpPr/>
          <p:nvPr/>
        </p:nvGrpSpPr>
        <p:grpSpPr>
          <a:xfrm>
            <a:off x="2707971" y="2268311"/>
            <a:ext cx="879309" cy="851568"/>
            <a:chOff x="4378362" y="4668819"/>
            <a:chExt cx="2413959" cy="2189181"/>
          </a:xfrm>
        </p:grpSpPr>
        <p:sp>
          <p:nvSpPr>
            <p:cNvPr id="37"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spTree>
    <p:extLst>
      <p:ext uri="{BB962C8B-B14F-4D97-AF65-F5344CB8AC3E}">
        <p14:creationId xmlns:p14="http://schemas.microsoft.com/office/powerpoint/2010/main" val="819938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F8042FE5-2A53-4050-9169-35673EF28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012" y="233501"/>
            <a:ext cx="5359111" cy="1526993"/>
          </a:xfrm>
          <a:prstGeom prst="rect">
            <a:avLst/>
          </a:prstGeom>
        </p:spPr>
      </p:pic>
      <p:sp>
        <p:nvSpPr>
          <p:cNvPr id="6" name="Google Shape;83;p14"/>
          <p:cNvSpPr txBox="1">
            <a:spLocks/>
          </p:cNvSpPr>
          <p:nvPr/>
        </p:nvSpPr>
        <p:spPr>
          <a:xfrm>
            <a:off x="3143409" y="2860571"/>
            <a:ext cx="6092833" cy="102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uppieren 65"/>
          <p:cNvGrpSpPr/>
          <p:nvPr/>
        </p:nvGrpSpPr>
        <p:grpSpPr>
          <a:xfrm>
            <a:off x="76381" y="994443"/>
            <a:ext cx="8451327" cy="5351929"/>
            <a:chOff x="76381" y="994443"/>
            <a:chExt cx="8451327" cy="5351929"/>
          </a:xfrm>
        </p:grpSpPr>
        <p:grpSp>
          <p:nvGrpSpPr>
            <p:cNvPr id="2" name="Gruppieren 1"/>
            <p:cNvGrpSpPr/>
            <p:nvPr/>
          </p:nvGrpSpPr>
          <p:grpSpPr>
            <a:xfrm>
              <a:off x="76381" y="994443"/>
              <a:ext cx="8451327" cy="5351929"/>
              <a:chOff x="415158" y="43025"/>
              <a:chExt cx="11009434" cy="6771950"/>
            </a:xfrm>
          </p:grpSpPr>
          <p:sp>
            <p:nvSpPr>
              <p:cNvPr id="54" name="Rechteck 53"/>
              <p:cNvSpPr/>
              <p:nvPr/>
            </p:nvSpPr>
            <p:spPr>
              <a:xfrm>
                <a:off x="6587858" y="4045852"/>
                <a:ext cx="1560620" cy="12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Left Bracket 35"/>
              <p:cNvSpPr/>
              <p:nvPr/>
            </p:nvSpPr>
            <p:spPr bwMode="auto">
              <a:xfrm rot="10800000">
                <a:off x="11084249" y="278304"/>
                <a:ext cx="340343" cy="6209529"/>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a:p>
            </p:txBody>
          </p:sp>
          <p:sp>
            <p:nvSpPr>
              <p:cNvPr id="9" name="Rectangle 7"/>
              <p:cNvSpPr/>
              <p:nvPr/>
            </p:nvSpPr>
            <p:spPr bwMode="auto">
              <a:xfrm>
                <a:off x="9936070" y="6234266"/>
                <a:ext cx="1163430" cy="580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a:p>
            </p:txBody>
          </p:sp>
          <p:sp>
            <p:nvSpPr>
              <p:cNvPr id="10" name="Left Bracket 2"/>
              <p:cNvSpPr/>
              <p:nvPr/>
            </p:nvSpPr>
            <p:spPr bwMode="auto">
              <a:xfrm>
                <a:off x="1572341" y="278303"/>
                <a:ext cx="340343" cy="6209531"/>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a:p>
            </p:txBody>
          </p:sp>
          <p:sp>
            <p:nvSpPr>
              <p:cNvPr id="11" name="Rectangle 5"/>
              <p:cNvSpPr/>
              <p:nvPr/>
            </p:nvSpPr>
            <p:spPr bwMode="auto">
              <a:xfrm>
                <a:off x="1774992" y="6247935"/>
                <a:ext cx="1302014" cy="46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a:p>
            </p:txBody>
          </p:sp>
          <p:grpSp>
            <p:nvGrpSpPr>
              <p:cNvPr id="12" name="Group 17"/>
              <p:cNvGrpSpPr/>
              <p:nvPr/>
            </p:nvGrpSpPr>
            <p:grpSpPr bwMode="auto">
              <a:xfrm>
                <a:off x="5520957" y="1484812"/>
                <a:ext cx="2605771" cy="1231848"/>
                <a:chOff x="5338464" y="1507677"/>
                <a:chExt cx="2605771" cy="1231848"/>
              </a:xfrm>
            </p:grpSpPr>
            <p:pic>
              <p:nvPicPr>
                <p:cNvPr id="51" name="Picture 3" descr="A person wearing glasses and smiling at the camera&#10;&#10;Description automatically generated"/>
                <p:cNvPicPr>
                  <a:picLocks noChangeAspect="1"/>
                </p:cNvPicPr>
                <p:nvPr/>
              </p:nvPicPr>
              <p:blipFill>
                <a:blip r:embed="rId3"/>
                <a:srcRect l="6875" r="18376" b="1"/>
                <a:stretch/>
              </p:blipFill>
              <p:spPr bwMode="auto">
                <a:xfrm>
                  <a:off x="6712387" y="1507677"/>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2" name="TextBox 6"/>
                <p:cNvSpPr txBox="1"/>
                <p:nvPr/>
              </p:nvSpPr>
              <p:spPr bwMode="auto">
                <a:xfrm>
                  <a:off x="5338464" y="1871016"/>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Merle Hönig</a:t>
                  </a:r>
                  <a:endParaRPr sz="1600"/>
                </a:p>
                <a:p>
                  <a:pPr algn="ctr">
                    <a:defRPr/>
                  </a:pPr>
                  <a:r>
                    <a:rPr lang="de-DE" sz="1000">
                      <a:solidFill>
                        <a:schemeClr val="bg1"/>
                      </a:solidFill>
                    </a:rPr>
                    <a:t>(PostDoc)</a:t>
                  </a:r>
                  <a:endParaRPr sz="1000">
                    <a:solidFill>
                      <a:schemeClr val="bg1"/>
                    </a:solidFill>
                  </a:endParaRPr>
                </a:p>
              </p:txBody>
            </p:sp>
          </p:grpSp>
          <p:grpSp>
            <p:nvGrpSpPr>
              <p:cNvPr id="13" name="Group 19"/>
              <p:cNvGrpSpPr/>
              <p:nvPr/>
            </p:nvGrpSpPr>
            <p:grpSpPr bwMode="auto">
              <a:xfrm>
                <a:off x="5520957" y="191243"/>
                <a:ext cx="2605771" cy="1231848"/>
                <a:chOff x="5338464" y="194605"/>
                <a:chExt cx="2605771" cy="1231848"/>
              </a:xfrm>
            </p:grpSpPr>
            <p:pic>
              <p:nvPicPr>
                <p:cNvPr id="49" name="Picture 8" descr="A person wearing a suit and tie smiling at the camera&#10;&#10;Description automatically generated"/>
                <p:cNvPicPr>
                  <a:picLocks noChangeAspect="1"/>
                </p:cNvPicPr>
                <p:nvPr/>
              </p:nvPicPr>
              <p:blipFill>
                <a:blip r:embed="rId4"/>
                <a:srcRect t="5250" r="1" b="28251"/>
                <a:stretch/>
              </p:blipFill>
              <p:spPr bwMode="auto">
                <a:xfrm>
                  <a:off x="6712387" y="194605"/>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0" name="TextBox 11"/>
                <p:cNvSpPr txBox="1"/>
                <p:nvPr/>
              </p:nvSpPr>
              <p:spPr bwMode="auto">
                <a:xfrm>
                  <a:off x="5338464" y="656165"/>
                  <a:ext cx="1517031" cy="560128"/>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Gérard Bischof</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4" name="Group 22"/>
              <p:cNvGrpSpPr/>
              <p:nvPr/>
            </p:nvGrpSpPr>
            <p:grpSpPr bwMode="auto">
              <a:xfrm>
                <a:off x="8136167" y="882654"/>
                <a:ext cx="2970790" cy="1231848"/>
                <a:chOff x="7953674" y="886016"/>
                <a:chExt cx="2970790" cy="1231848"/>
              </a:xfrm>
            </p:grpSpPr>
            <p:pic>
              <p:nvPicPr>
                <p:cNvPr id="47" name="Picture 13" descr="A person smiling for the camera&#10;&#10;Description automatically generated"/>
                <p:cNvPicPr>
                  <a:picLocks noChangeAspect="1"/>
                </p:cNvPicPr>
                <p:nvPr/>
              </p:nvPicPr>
              <p:blipFill>
                <a:blip r:embed="rId5"/>
                <a:srcRect t="10375" b="14625"/>
                <a:stretch/>
              </p:blipFill>
              <p:spPr bwMode="auto">
                <a:xfrm>
                  <a:off x="7953674" y="88601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8" name="TextBox 16"/>
                <p:cNvSpPr txBox="1"/>
                <p:nvPr/>
              </p:nvSpPr>
              <p:spPr bwMode="auto">
                <a:xfrm>
                  <a:off x="9063295" y="1267109"/>
                  <a:ext cx="186116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Kathrin Giehl</a:t>
                  </a:r>
                  <a:endParaRPr sz="1600"/>
                </a:p>
                <a:p>
                  <a:pPr algn="ctr">
                    <a:defRPr/>
                  </a:pPr>
                  <a:r>
                    <a:rPr lang="de-DE" sz="1000">
                      <a:solidFill>
                        <a:schemeClr val="bg1"/>
                      </a:solidFill>
                    </a:rPr>
                    <a:t>(Study coordinator)</a:t>
                  </a:r>
                  <a:endParaRPr sz="1600"/>
                </a:p>
              </p:txBody>
            </p:sp>
          </p:grpSp>
          <p:grpSp>
            <p:nvGrpSpPr>
              <p:cNvPr id="15" name="Group 29"/>
              <p:cNvGrpSpPr/>
              <p:nvPr/>
            </p:nvGrpSpPr>
            <p:grpSpPr bwMode="auto">
              <a:xfrm>
                <a:off x="8136167" y="2187077"/>
                <a:ext cx="2970790" cy="1231848"/>
                <a:chOff x="7953674" y="2174656"/>
                <a:chExt cx="2970790" cy="1231848"/>
              </a:xfrm>
            </p:grpSpPr>
            <p:pic>
              <p:nvPicPr>
                <p:cNvPr id="45" name="Picture 18" descr="A person smiling for the camera&#10;&#10;Description automatically generated"/>
                <p:cNvPicPr>
                  <a:picLocks noChangeAspect="1"/>
                </p:cNvPicPr>
                <p:nvPr/>
              </p:nvPicPr>
              <p:blipFill>
                <a:blip r:embed="rId6"/>
                <a:srcRect t="6250" r="1" b="27251"/>
                <a:stretch/>
              </p:blipFill>
              <p:spPr bwMode="auto">
                <a:xfrm>
                  <a:off x="7953674" y="217465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6" name="TextBox 21"/>
                <p:cNvSpPr txBox="1"/>
                <p:nvPr/>
              </p:nvSpPr>
              <p:spPr bwMode="auto">
                <a:xfrm>
                  <a:off x="9063295" y="2565443"/>
                  <a:ext cx="1861169"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Hendrik Theis</a:t>
                  </a:r>
                  <a:endParaRPr sz="1600"/>
                </a:p>
                <a:p>
                  <a:pPr algn="ctr">
                    <a:defRPr/>
                  </a:pPr>
                  <a:r>
                    <a:rPr lang="de-DE" sz="1000">
                      <a:solidFill>
                        <a:schemeClr val="bg1"/>
                      </a:solidFill>
                    </a:rPr>
                    <a:t>(MD)</a:t>
                  </a:r>
                  <a:endParaRPr sz="1000">
                    <a:solidFill>
                      <a:schemeClr val="bg1"/>
                    </a:solidFill>
                  </a:endParaRPr>
                </a:p>
              </p:txBody>
            </p:sp>
          </p:grpSp>
          <p:pic>
            <p:nvPicPr>
              <p:cNvPr id="43" name="Picture 26"/>
              <p:cNvPicPr/>
              <p:nvPr/>
            </p:nvPicPr>
            <p:blipFill>
              <a:blip r:embed="rId7"/>
              <a:srcRect b="17986"/>
              <a:stretch/>
            </p:blipFill>
            <p:spPr bwMode="auto">
              <a:xfrm>
                <a:off x="6924819" y="4035973"/>
                <a:ext cx="1231199" cy="1379442"/>
              </a:xfrm>
              <a:prstGeom prst="ellipse">
                <a:avLst/>
              </a:prstGeom>
              <a:ln w="63500" cap="rnd">
                <a:solidFill>
                  <a:schemeClr val="tx1"/>
                </a:solidFill>
              </a:ln>
              <a:effectLst/>
            </p:spPr>
          </p:pic>
          <p:grpSp>
            <p:nvGrpSpPr>
              <p:cNvPr id="21" name="Group 52"/>
              <p:cNvGrpSpPr/>
              <p:nvPr/>
            </p:nvGrpSpPr>
            <p:grpSpPr bwMode="auto">
              <a:xfrm>
                <a:off x="2954561" y="3597590"/>
                <a:ext cx="2591420" cy="2368061"/>
                <a:chOff x="-102066" y="2233234"/>
                <a:chExt cx="2591420" cy="2368061"/>
              </a:xfrm>
            </p:grpSpPr>
            <p:pic>
              <p:nvPicPr>
                <p:cNvPr id="33" name="Picture 53" descr="A person wearing glasses posing for the camera&#10;&#10;Description automatically generated"/>
                <p:cNvPicPr>
                  <a:picLocks noChangeAspect="1"/>
                </p:cNvPicPr>
                <p:nvPr/>
              </p:nvPicPr>
              <p:blipFill>
                <a:blip r:embed="rId8"/>
                <a:srcRect t="6000" b="27250"/>
                <a:stretch/>
              </p:blipFill>
              <p:spPr bwMode="auto">
                <a:xfrm>
                  <a:off x="348267"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a:solidFill>
                    <a:srgbClr val="002060"/>
                  </a:solidFill>
                </a:ln>
              </p:spPr>
            </p:pic>
            <p:sp>
              <p:nvSpPr>
                <p:cNvPr id="34" name="TextBox 54"/>
                <p:cNvSpPr txBox="1"/>
                <p:nvPr/>
              </p:nvSpPr>
              <p:spPr bwMode="auto">
                <a:xfrm>
                  <a:off x="-102066" y="3954964"/>
                  <a:ext cx="2591420"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Alexander Drzezga</a:t>
                  </a:r>
                  <a:endParaRPr/>
                </a:p>
                <a:p>
                  <a:pPr algn="ctr">
                    <a:defRPr/>
                  </a:pPr>
                  <a:r>
                    <a:rPr lang="de-DE" sz="1100">
                      <a:solidFill>
                        <a:srgbClr val="002060"/>
                      </a:solidFill>
                    </a:rPr>
                    <a:t>Head of Dpt. Nuclear Medicine </a:t>
                  </a:r>
                  <a:endParaRPr/>
                </a:p>
                <a:p>
                  <a:pPr algn="ctr">
                    <a:defRPr/>
                  </a:pPr>
                  <a:r>
                    <a:rPr lang="de-DE" sz="1100">
                      <a:solidFill>
                        <a:srgbClr val="002060"/>
                      </a:solidFill>
                    </a:rPr>
                    <a:t>&amp; INM-II, Research Center Jülich</a:t>
                  </a:r>
                  <a:endParaRPr sz="1100">
                    <a:solidFill>
                      <a:srgbClr val="002060"/>
                    </a:solidFill>
                  </a:endParaRPr>
                </a:p>
              </p:txBody>
            </p:sp>
          </p:grpSp>
          <p:grpSp>
            <p:nvGrpSpPr>
              <p:cNvPr id="22" name="Group 55"/>
              <p:cNvGrpSpPr/>
              <p:nvPr/>
            </p:nvGrpSpPr>
            <p:grpSpPr bwMode="auto">
              <a:xfrm>
                <a:off x="2890777" y="836449"/>
                <a:ext cx="2655204" cy="2368061"/>
                <a:chOff x="9653865" y="2233234"/>
                <a:chExt cx="2655204" cy="2368061"/>
              </a:xfrm>
            </p:grpSpPr>
            <p:pic>
              <p:nvPicPr>
                <p:cNvPr id="31" name="Picture 56" descr="A person posing for the camera&#10;&#10;Description automatically generated"/>
                <p:cNvPicPr>
                  <a:picLocks noChangeAspect="1"/>
                </p:cNvPicPr>
                <p:nvPr/>
              </p:nvPicPr>
              <p:blipFill>
                <a:blip r:embed="rId9"/>
                <a:srcRect t="4375" b="28875"/>
                <a:stretch/>
              </p:blipFill>
              <p:spPr bwMode="auto">
                <a:xfrm>
                  <a:off x="10136090"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9525">
                  <a:solidFill>
                    <a:srgbClr val="002060"/>
                  </a:solidFill>
                </a:ln>
              </p:spPr>
            </p:pic>
            <p:sp>
              <p:nvSpPr>
                <p:cNvPr id="32" name="TextBox 57"/>
                <p:cNvSpPr txBox="1"/>
                <p:nvPr/>
              </p:nvSpPr>
              <p:spPr bwMode="auto">
                <a:xfrm>
                  <a:off x="9653865" y="3954964"/>
                  <a:ext cx="2655204"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Dr. Thilo van Eimeren</a:t>
                  </a:r>
                  <a:endParaRPr dirty="0"/>
                </a:p>
                <a:p>
                  <a:pPr algn="ctr">
                    <a:defRPr/>
                  </a:pPr>
                  <a:r>
                    <a:rPr lang="de-DE" sz="1100" dirty="0">
                      <a:solidFill>
                        <a:srgbClr val="002060"/>
                      </a:solidFill>
                    </a:rPr>
                    <a:t>Head </a:t>
                  </a:r>
                  <a:r>
                    <a:rPr lang="de-DE" sz="1100" dirty="0" err="1">
                      <a:solidFill>
                        <a:srgbClr val="002060"/>
                      </a:solidFill>
                    </a:rPr>
                    <a:t>of</a:t>
                  </a:r>
                  <a:r>
                    <a:rPr lang="de-DE" sz="1100" dirty="0">
                      <a:solidFill>
                        <a:srgbClr val="002060"/>
                      </a:solidFill>
                    </a:rPr>
                    <a:t> MMNI Group,</a:t>
                  </a:r>
                  <a:endParaRPr dirty="0"/>
                </a:p>
                <a:p>
                  <a:pPr algn="ctr">
                    <a:defRPr/>
                  </a:pPr>
                  <a:r>
                    <a:rPr lang="de-DE" sz="1100" dirty="0" err="1">
                      <a:solidFill>
                        <a:srgbClr val="002060"/>
                      </a:solidFill>
                    </a:rPr>
                    <a:t>Dpt</a:t>
                  </a:r>
                  <a:r>
                    <a:rPr lang="de-DE" sz="1100" dirty="0">
                      <a:solidFill>
                        <a:srgbClr val="002060"/>
                      </a:solidFill>
                    </a:rPr>
                    <a:t>. </a:t>
                  </a:r>
                  <a:r>
                    <a:rPr lang="de-DE" sz="1100" dirty="0" err="1">
                      <a:solidFill>
                        <a:srgbClr val="002060"/>
                      </a:solidFill>
                    </a:rPr>
                    <a:t>of</a:t>
                  </a:r>
                  <a:r>
                    <a:rPr lang="de-DE" sz="1100" dirty="0">
                      <a:solidFill>
                        <a:srgbClr val="002060"/>
                      </a:solidFill>
                    </a:rPr>
                    <a:t> </a:t>
                  </a:r>
                  <a:r>
                    <a:rPr lang="de-DE" sz="1100" dirty="0" err="1">
                      <a:solidFill>
                        <a:srgbClr val="002060"/>
                      </a:solidFill>
                    </a:rPr>
                    <a:t>Neurology</a:t>
                  </a:r>
                  <a:r>
                    <a:rPr lang="de-DE" sz="1100" dirty="0">
                      <a:solidFill>
                        <a:srgbClr val="002060"/>
                      </a:solidFill>
                    </a:rPr>
                    <a:t> &amp; Nuclear Medicine</a:t>
                  </a:r>
                  <a:endParaRPr dirty="0"/>
                </a:p>
              </p:txBody>
            </p:sp>
          </p:grpSp>
          <p:pic>
            <p:nvPicPr>
              <p:cNvPr id="23" name="Picture 15" descr="A picture containing logo&#10;&#10;Description automatically generated"/>
              <p:cNvPicPr>
                <a:picLocks noChangeAspect="1"/>
              </p:cNvPicPr>
              <p:nvPr/>
            </p:nvPicPr>
            <p:blipFill>
              <a:blip r:embed="rId10"/>
              <a:stretch/>
            </p:blipFill>
            <p:spPr bwMode="auto">
              <a:xfrm>
                <a:off x="1797264" y="6275927"/>
                <a:ext cx="1219194" cy="406398"/>
              </a:xfrm>
              <a:prstGeom prst="rect">
                <a:avLst/>
              </a:prstGeom>
            </p:spPr>
          </p:pic>
          <p:pic>
            <p:nvPicPr>
              <p:cNvPr id="24" name="Picture 20" descr="Text&#10;&#10;Description automatically generated"/>
              <p:cNvPicPr>
                <a:picLocks noChangeAspect="1"/>
              </p:cNvPicPr>
              <p:nvPr/>
            </p:nvPicPr>
            <p:blipFill>
              <a:blip r:embed="rId11"/>
              <a:stretch/>
            </p:blipFill>
            <p:spPr bwMode="auto">
              <a:xfrm>
                <a:off x="10121755" y="6164211"/>
                <a:ext cx="1062245" cy="514304"/>
              </a:xfrm>
              <a:prstGeom prst="rect">
                <a:avLst/>
              </a:prstGeom>
            </p:spPr>
          </p:pic>
          <p:pic>
            <p:nvPicPr>
              <p:cNvPr id="25" name="Picture 23" descr="Logo, company name&#10;&#10;Description automatically generated"/>
              <p:cNvPicPr>
                <a:picLocks noChangeAspect="1"/>
              </p:cNvPicPr>
              <p:nvPr/>
            </p:nvPicPr>
            <p:blipFill>
              <a:blip r:embed="rId12"/>
              <a:srcRect l="17741" r="47935"/>
              <a:stretch/>
            </p:blipFill>
            <p:spPr bwMode="auto">
              <a:xfrm>
                <a:off x="3017112" y="105022"/>
                <a:ext cx="513531" cy="421151"/>
              </a:xfrm>
              <a:prstGeom prst="rect">
                <a:avLst/>
              </a:prstGeom>
            </p:spPr>
          </p:pic>
          <p:pic>
            <p:nvPicPr>
              <p:cNvPr id="26" name="Bild 118" descr="_UKK_CD_SIGNETS_BBZW_061-43"/>
              <p:cNvPicPr/>
              <p:nvPr/>
            </p:nvPicPr>
            <p:blipFill>
              <a:blip r:embed="rId13"/>
              <a:srcRect l="3642" t="23547" r="71029" b="10346"/>
              <a:stretch/>
            </p:blipFill>
            <p:spPr bwMode="auto">
              <a:xfrm>
                <a:off x="1773138" y="51779"/>
                <a:ext cx="1178414" cy="421151"/>
              </a:xfrm>
              <a:prstGeom prst="rect">
                <a:avLst/>
              </a:prstGeom>
              <a:noFill/>
              <a:ln>
                <a:noFill/>
              </a:ln>
            </p:spPr>
          </p:pic>
          <p:sp>
            <p:nvSpPr>
              <p:cNvPr id="55" name="Rad 54"/>
              <p:cNvSpPr/>
              <p:nvPr/>
            </p:nvSpPr>
            <p:spPr>
              <a:xfrm>
                <a:off x="6314534" y="3477531"/>
                <a:ext cx="2443185" cy="239974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tangle: Rounded Corners 27"/>
              <p:cNvSpPr/>
              <p:nvPr/>
            </p:nvSpPr>
            <p:spPr bwMode="auto">
              <a:xfrm>
                <a:off x="648779" y="2449312"/>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dirty="0" err="1">
                    <a:ln w="22225">
                      <a:solidFill>
                        <a:srgbClr val="00B0F0"/>
                      </a:solidFill>
                      <a:prstDash val="solid"/>
                    </a:ln>
                    <a:solidFill>
                      <a:schemeClr val="bg1"/>
                    </a:solidFill>
                  </a:rPr>
                  <a:t>M</a:t>
                </a:r>
                <a:r>
                  <a:rPr lang="de-DE" sz="2000" b="1" dirty="0" err="1"/>
                  <a:t>ulti</a:t>
                </a:r>
                <a:r>
                  <a:rPr lang="de-DE" sz="2000" b="1" dirty="0" err="1">
                    <a:ln w="22225">
                      <a:solidFill>
                        <a:srgbClr val="00B0F0"/>
                      </a:solidFill>
                      <a:prstDash val="solid"/>
                    </a:ln>
                    <a:solidFill>
                      <a:schemeClr val="bg1"/>
                    </a:solidFill>
                  </a:rPr>
                  <a:t>M</a:t>
                </a:r>
                <a:r>
                  <a:rPr lang="de-DE" sz="2000" b="1" dirty="0" err="1"/>
                  <a:t>odal</a:t>
                </a:r>
                <a:endParaRPr sz="1600" dirty="0"/>
              </a:p>
            </p:txBody>
          </p:sp>
          <p:sp>
            <p:nvSpPr>
              <p:cNvPr id="28" name="Rectangle: Rounded Corners 59"/>
              <p:cNvSpPr/>
              <p:nvPr/>
            </p:nvSpPr>
            <p:spPr bwMode="auto">
              <a:xfrm>
                <a:off x="415158" y="2972597"/>
                <a:ext cx="2421649"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ln w="22225">
                      <a:solidFill>
                        <a:srgbClr val="00B0F0"/>
                      </a:solidFill>
                      <a:prstDash val="solid"/>
                    </a:ln>
                    <a:solidFill>
                      <a:schemeClr val="bg1"/>
                    </a:solidFill>
                  </a:rPr>
                  <a:t>N</a:t>
                </a:r>
                <a:r>
                  <a:rPr lang="de-DE" sz="2000" b="1"/>
                  <a:t>euro</a:t>
                </a:r>
                <a:r>
                  <a:rPr lang="de-DE" sz="2000" b="1">
                    <a:ln w="22225">
                      <a:solidFill>
                        <a:srgbClr val="00B0F0"/>
                      </a:solidFill>
                      <a:prstDash val="solid"/>
                    </a:ln>
                    <a:solidFill>
                      <a:schemeClr val="bg1"/>
                    </a:solidFill>
                  </a:rPr>
                  <a:t>I</a:t>
                </a:r>
                <a:r>
                  <a:rPr lang="de-DE" sz="2000" b="1"/>
                  <a:t>maging</a:t>
                </a:r>
                <a:endParaRPr sz="1600"/>
              </a:p>
            </p:txBody>
          </p:sp>
          <p:sp>
            <p:nvSpPr>
              <p:cNvPr id="29" name="Rectangle: Rounded Corners 60"/>
              <p:cNvSpPr/>
              <p:nvPr/>
            </p:nvSpPr>
            <p:spPr bwMode="auto">
              <a:xfrm>
                <a:off x="648779" y="3495883"/>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t>Group</a:t>
                </a:r>
                <a:r>
                  <a:rPr lang="de-DE" sz="2000" b="1">
                    <a:ln w="22225">
                      <a:solidFill>
                        <a:srgbClr val="00B0F0"/>
                      </a:solidFill>
                      <a:prstDash val="solid"/>
                    </a:ln>
                    <a:solidFill>
                      <a:schemeClr val="bg1"/>
                    </a:solidFill>
                  </a:rPr>
                  <a:t>.de</a:t>
                </a:r>
                <a:endParaRPr sz="1600"/>
              </a:p>
            </p:txBody>
          </p:sp>
          <p:pic>
            <p:nvPicPr>
              <p:cNvPr id="30" name="Bild 2"/>
              <p:cNvPicPr>
                <a:picLocks noChangeAspect="1"/>
              </p:cNvPicPr>
              <p:nvPr/>
            </p:nvPicPr>
            <p:blipFill>
              <a:blip r:embed="rId14"/>
              <a:srcRect r="10501"/>
              <a:stretch/>
            </p:blipFill>
            <p:spPr bwMode="auto">
              <a:xfrm>
                <a:off x="10511369" y="43025"/>
                <a:ext cx="672631" cy="514304"/>
              </a:xfrm>
              <a:prstGeom prst="rect">
                <a:avLst/>
              </a:prstGeom>
            </p:spPr>
          </p:pic>
          <p:grpSp>
            <p:nvGrpSpPr>
              <p:cNvPr id="17" name="Group 14"/>
              <p:cNvGrpSpPr/>
              <p:nvPr/>
            </p:nvGrpSpPr>
            <p:grpSpPr bwMode="auto">
              <a:xfrm>
                <a:off x="5520957" y="2778381"/>
                <a:ext cx="2605449" cy="1231200"/>
                <a:chOff x="5338464" y="2775955"/>
                <a:chExt cx="2605449" cy="1231200"/>
              </a:xfrm>
            </p:grpSpPr>
            <p:pic>
              <p:nvPicPr>
                <p:cNvPr id="41" name="Picture 25" descr="A person posing for the camera&#10;&#10;Description automatically generated"/>
                <p:cNvPicPr>
                  <a:picLocks noChangeAspect="1"/>
                </p:cNvPicPr>
                <p:nvPr/>
              </p:nvPicPr>
              <p:blipFill>
                <a:blip r:embed="rId15"/>
                <a:srcRect t="2750" r="-1" b="17248"/>
                <a:stretch/>
              </p:blipFill>
              <p:spPr bwMode="auto">
                <a:xfrm>
                  <a:off x="6712713" y="2775955"/>
                  <a:ext cx="1231200"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chemeClr val="tx1"/>
                  </a:solidFill>
                </a:ln>
              </p:spPr>
            </p:pic>
            <p:sp>
              <p:nvSpPr>
                <p:cNvPr id="42" name="TextBox 24"/>
                <p:cNvSpPr txBox="1"/>
                <p:nvPr/>
              </p:nvSpPr>
              <p:spPr bwMode="auto">
                <a:xfrm>
                  <a:off x="5338464" y="3161706"/>
                  <a:ext cx="1517302"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Elena Doering</a:t>
                  </a:r>
                  <a:endParaRPr sz="1600"/>
                </a:p>
                <a:p>
                  <a:pPr algn="ctr">
                    <a:defRPr/>
                  </a:pPr>
                  <a:r>
                    <a:rPr lang="de-DE" sz="1000">
                      <a:solidFill>
                        <a:schemeClr val="bg1"/>
                      </a:solidFill>
                    </a:rPr>
                    <a:t>(PhD student)</a:t>
                  </a:r>
                  <a:endParaRPr sz="1000">
                    <a:solidFill>
                      <a:schemeClr val="bg1"/>
                    </a:solidFill>
                  </a:endParaRPr>
                </a:p>
              </p:txBody>
            </p:sp>
          </p:grpSp>
          <p:grpSp>
            <p:nvGrpSpPr>
              <p:cNvPr id="20" name="Group 31"/>
              <p:cNvGrpSpPr/>
              <p:nvPr/>
            </p:nvGrpSpPr>
            <p:grpSpPr bwMode="auto">
              <a:xfrm>
                <a:off x="8148477" y="3491501"/>
                <a:ext cx="2958479" cy="1231200"/>
                <a:chOff x="7965984" y="3492847"/>
                <a:chExt cx="2958479" cy="1231200"/>
              </a:xfrm>
            </p:grpSpPr>
            <p:pic>
              <p:nvPicPr>
                <p:cNvPr id="35" name="Picture 42"/>
                <p:cNvPicPr/>
                <p:nvPr/>
              </p:nvPicPr>
              <p:blipFill>
                <a:blip r:embed="rId16"/>
                <a:srcRect b="37516"/>
                <a:stretch/>
              </p:blipFill>
              <p:spPr bwMode="auto">
                <a:xfrm>
                  <a:off x="7965984" y="3492847"/>
                  <a:ext cx="1231199" cy="1231200"/>
                </a:xfrm>
                <a:prstGeom prst="ellipse">
                  <a:avLst/>
                </a:prstGeom>
                <a:ln w="3175" cap="rnd">
                  <a:solidFill>
                    <a:schemeClr val="tx1"/>
                  </a:solidFill>
                </a:ln>
                <a:effectLst/>
              </p:spPr>
            </p:pic>
            <p:sp>
              <p:nvSpPr>
                <p:cNvPr id="36" name="TextBox 36"/>
                <p:cNvSpPr txBox="1"/>
                <p:nvPr/>
              </p:nvSpPr>
              <p:spPr bwMode="auto">
                <a:xfrm>
                  <a:off x="9063295" y="3845473"/>
                  <a:ext cx="1861168"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Verena Dzialas</a:t>
                  </a:r>
                  <a:endParaRPr sz="1600"/>
                </a:p>
                <a:p>
                  <a:pPr algn="ctr">
                    <a:defRPr/>
                  </a:pPr>
                  <a:r>
                    <a:rPr lang="de-DE" sz="1000">
                      <a:solidFill>
                        <a:schemeClr val="bg1"/>
                      </a:solidFill>
                    </a:rPr>
                    <a:t>(PhD student)</a:t>
                  </a:r>
                  <a:endParaRPr sz="1000">
                    <a:solidFill>
                      <a:schemeClr val="bg1"/>
                    </a:solidFill>
                  </a:endParaRPr>
                </a:p>
              </p:txBody>
            </p:sp>
          </p:grpSp>
          <p:grpSp>
            <p:nvGrpSpPr>
              <p:cNvPr id="19" name="Group 32"/>
              <p:cNvGrpSpPr/>
              <p:nvPr/>
            </p:nvGrpSpPr>
            <p:grpSpPr bwMode="auto">
              <a:xfrm>
                <a:off x="8136492" y="4795275"/>
                <a:ext cx="2969507" cy="1231200"/>
                <a:chOff x="7953999" y="4798637"/>
                <a:chExt cx="2969507" cy="1231200"/>
              </a:xfrm>
            </p:grpSpPr>
            <p:pic>
              <p:nvPicPr>
                <p:cNvPr id="37" name="Picture 4"/>
                <p:cNvPicPr/>
                <p:nvPr/>
              </p:nvPicPr>
              <p:blipFill>
                <a:blip r:embed="rId17"/>
                <a:srcRect l="17132" t="12877" b="20236"/>
                <a:stretch/>
              </p:blipFill>
              <p:spPr bwMode="auto">
                <a:xfrm>
                  <a:off x="7953999" y="4798637"/>
                  <a:ext cx="1231235" cy="1231200"/>
                </a:xfrm>
                <a:prstGeom prst="ellipse">
                  <a:avLst/>
                </a:prstGeom>
                <a:ln w="3175" cap="rnd">
                  <a:solidFill>
                    <a:schemeClr val="tx1"/>
                  </a:solidFill>
                </a:ln>
                <a:effectLst/>
              </p:spPr>
            </p:pic>
            <p:sp>
              <p:nvSpPr>
                <p:cNvPr id="38" name="TextBox 41"/>
                <p:cNvSpPr txBox="1"/>
                <p:nvPr/>
              </p:nvSpPr>
              <p:spPr bwMode="auto">
                <a:xfrm>
                  <a:off x="9063707" y="5200868"/>
                  <a:ext cx="185979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Magdalena Banwinkler</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pic>
            <p:nvPicPr>
              <p:cNvPr id="56" name="Picture 25">
                <a:extLst>
                  <a:ext uri="{FF2B5EF4-FFF2-40B4-BE49-F238E27FC236}">
                    <a16:creationId xmlns:a16="http://schemas.microsoft.com/office/drawing/2014/main" id="{5FC9C6D1-E916-468F-BEDF-6A6DF344E12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18" t="8948" r="1018" b="22216"/>
              <a:stretch/>
            </p:blipFill>
            <p:spPr bwMode="auto">
              <a:xfrm>
                <a:off x="6912288" y="5380422"/>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0" name="TextBox 33"/>
              <p:cNvSpPr txBox="1"/>
              <p:nvPr/>
            </p:nvSpPr>
            <p:spPr bwMode="auto">
              <a:xfrm>
                <a:off x="5518428" y="5791281"/>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Adrian </a:t>
                </a:r>
                <a:r>
                  <a:rPr lang="de-DE" sz="1000" b="1" dirty="0" err="1">
                    <a:solidFill>
                      <a:schemeClr val="bg1"/>
                    </a:solidFill>
                  </a:rPr>
                  <a:t>Asendorf</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sp>
            <p:nvSpPr>
              <p:cNvPr id="44" name="TextBox 28"/>
              <p:cNvSpPr txBox="1"/>
              <p:nvPr/>
            </p:nvSpPr>
            <p:spPr bwMode="auto">
              <a:xfrm>
                <a:off x="5533710" y="4584948"/>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Julia Pfeil</a:t>
                </a:r>
                <a:endParaRPr sz="1600" dirty="0"/>
              </a:p>
              <a:p>
                <a:pPr algn="ctr">
                  <a:defRPr/>
                </a:pPr>
                <a:r>
                  <a:rPr lang="de-DE" sz="1000" dirty="0">
                    <a:solidFill>
                      <a:schemeClr val="bg1"/>
                    </a:solidFill>
                  </a:rPr>
                  <a:t> (</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sp>
          <p:nvSpPr>
            <p:cNvPr id="65" name="Ellipse 64"/>
            <p:cNvSpPr/>
            <p:nvPr/>
          </p:nvSpPr>
          <p:spPr>
            <a:xfrm>
              <a:off x="5073484" y="4182291"/>
              <a:ext cx="933891" cy="94049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p:cNvSpPr txBox="1"/>
          <p:nvPr/>
        </p:nvSpPr>
        <p:spPr>
          <a:xfrm>
            <a:off x="375920" y="203200"/>
            <a:ext cx="6309360" cy="584775"/>
          </a:xfrm>
          <a:prstGeom prst="rect">
            <a:avLst/>
          </a:prstGeom>
          <a:noFill/>
        </p:spPr>
        <p:txBody>
          <a:bodyPr wrap="square" rtlCol="0">
            <a:spAutoFit/>
          </a:bodyPr>
          <a:lstStyle/>
          <a:p>
            <a:r>
              <a:rPr lang="en-US" sz="3200" b="1" dirty="0" smtClean="0">
                <a:solidFill>
                  <a:schemeClr val="tx2"/>
                </a:solidFill>
                <a:latin typeface="Raleway" panose="020B0604020202020204"/>
              </a:rPr>
              <a:t>Thank you for your attention!</a:t>
            </a:r>
            <a:endParaRPr lang="en-US" sz="3200" b="1" dirty="0">
              <a:solidFill>
                <a:schemeClr val="tx2"/>
              </a:solidFill>
              <a:latin typeface="Raleway" panose="020B0604020202020204"/>
            </a:endParaRPr>
          </a:p>
        </p:txBody>
      </p:sp>
      <p:pic>
        <p:nvPicPr>
          <p:cNvPr id="5" name="Grafik 4"/>
          <p:cNvPicPr>
            <a:picLocks noChangeAspect="1"/>
          </p:cNvPicPr>
          <p:nvPr/>
        </p:nvPicPr>
        <p:blipFill rotWithShape="1">
          <a:blip r:embed="rId19" cstate="print">
            <a:extLst>
              <a:ext uri="{28A0092B-C50C-407E-A947-70E740481C1C}">
                <a14:useLocalDpi xmlns:a14="http://schemas.microsoft.com/office/drawing/2010/main" val="0"/>
              </a:ext>
            </a:extLst>
          </a:blip>
          <a:srcRect l="664" t="3739" r="534" b="17074"/>
          <a:stretch/>
        </p:blipFill>
        <p:spPr>
          <a:xfrm>
            <a:off x="9858381" y="4459224"/>
            <a:ext cx="946696" cy="1010881"/>
          </a:xfrm>
          <a:prstGeom prst="ellipse">
            <a:avLst/>
          </a:prstGeom>
          <a:ln>
            <a:solidFill>
              <a:schemeClr val="tx1"/>
            </a:solidFill>
          </a:ln>
        </p:spPr>
      </p:pic>
      <p:pic>
        <p:nvPicPr>
          <p:cNvPr id="6" name="Grafik 5"/>
          <p:cNvPicPr>
            <a:picLocks noChangeAspect="1"/>
          </p:cNvPicPr>
          <p:nvPr/>
        </p:nvPicPr>
        <p:blipFill rotWithShape="1">
          <a:blip r:embed="rId20">
            <a:extLst>
              <a:ext uri="{28A0092B-C50C-407E-A947-70E740481C1C}">
                <a14:useLocalDpi xmlns:a14="http://schemas.microsoft.com/office/drawing/2010/main" val="0"/>
              </a:ext>
            </a:extLst>
          </a:blip>
          <a:srcRect l="18370" t="15940" r="44357" b="26416"/>
          <a:stretch/>
        </p:blipFill>
        <p:spPr>
          <a:xfrm>
            <a:off x="8713241" y="2082884"/>
            <a:ext cx="1306178" cy="1346712"/>
          </a:xfrm>
          <a:prstGeom prst="ellipse">
            <a:avLst/>
          </a:prstGeom>
          <a:ln>
            <a:solidFill>
              <a:schemeClr val="tx1"/>
            </a:solidFill>
          </a:ln>
        </p:spPr>
      </p:pic>
      <p:sp>
        <p:nvSpPr>
          <p:cNvPr id="53" name="TextBox 57"/>
          <p:cNvSpPr txBox="1"/>
          <p:nvPr/>
        </p:nvSpPr>
        <p:spPr bwMode="auto">
          <a:xfrm>
            <a:off x="8450427"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a:t>
            </a:r>
            <a:r>
              <a:rPr lang="de-DE" sz="1400" b="1" dirty="0" smtClean="0">
                <a:solidFill>
                  <a:srgbClr val="002060"/>
                </a:solidFill>
              </a:rPr>
              <a:t>Dr. Simon Eickhoff</a:t>
            </a:r>
            <a:endParaRPr dirty="0"/>
          </a:p>
          <a:p>
            <a:pPr algn="ctr">
              <a:defRPr/>
            </a:pPr>
            <a:r>
              <a:rPr lang="en-US" sz="1100" dirty="0">
                <a:solidFill>
                  <a:srgbClr val="002060"/>
                </a:solidFill>
              </a:rPr>
              <a:t>Director of the Institute Brain and </a:t>
            </a:r>
            <a:r>
              <a:rPr lang="en-US" sz="1100" dirty="0" err="1">
                <a:solidFill>
                  <a:srgbClr val="002060"/>
                </a:solidFill>
              </a:rPr>
              <a:t>Behaviour</a:t>
            </a:r>
            <a:r>
              <a:rPr lang="en-US" sz="1100" dirty="0">
                <a:solidFill>
                  <a:srgbClr val="002060"/>
                </a:solidFill>
              </a:rPr>
              <a:t> (INM-7)</a:t>
            </a:r>
            <a:endParaRPr dirty="0"/>
          </a:p>
        </p:txBody>
      </p:sp>
      <p:sp>
        <p:nvSpPr>
          <p:cNvPr id="57" name="TextBox 11"/>
          <p:cNvSpPr txBox="1"/>
          <p:nvPr/>
        </p:nvSpPr>
        <p:spPr bwMode="auto">
          <a:xfrm>
            <a:off x="9519440" y="5294141"/>
            <a:ext cx="1622495" cy="442674"/>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a:t>
            </a:r>
            <a:r>
              <a:rPr lang="de-DE" sz="1000" b="1" dirty="0" smtClean="0">
                <a:solidFill>
                  <a:schemeClr val="bg1"/>
                </a:solidFill>
              </a:rPr>
              <a:t>Georgios Antonopoulos</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pic>
        <p:nvPicPr>
          <p:cNvPr id="4" name="Grafik 3"/>
          <p:cNvPicPr>
            <a:picLocks noChangeAspect="1"/>
          </p:cNvPicPr>
          <p:nvPr/>
        </p:nvPicPr>
        <p:blipFill rotWithShape="1">
          <a:blip r:embed="rId21" cstate="print">
            <a:extLst>
              <a:ext uri="{28A0092B-C50C-407E-A947-70E740481C1C}">
                <a14:useLocalDpi xmlns:a14="http://schemas.microsoft.com/office/drawing/2010/main" val="0"/>
              </a:ext>
            </a:extLst>
          </a:blip>
          <a:srcRect l="18531" t="16285" r="15545" b="33278"/>
          <a:stretch/>
        </p:blipFill>
        <p:spPr>
          <a:xfrm>
            <a:off x="10654841" y="2105414"/>
            <a:ext cx="1319300" cy="1344856"/>
          </a:xfrm>
          <a:prstGeom prst="ellipse">
            <a:avLst/>
          </a:prstGeom>
          <a:ln>
            <a:solidFill>
              <a:schemeClr val="tx1"/>
            </a:solidFill>
          </a:ln>
        </p:spPr>
      </p:pic>
      <p:sp>
        <p:nvSpPr>
          <p:cNvPr id="58" name="TextBox 57"/>
          <p:cNvSpPr txBox="1"/>
          <p:nvPr/>
        </p:nvSpPr>
        <p:spPr bwMode="auto">
          <a:xfrm>
            <a:off x="10246549"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smtClean="0">
                <a:solidFill>
                  <a:srgbClr val="002060"/>
                </a:solidFill>
              </a:rPr>
              <a:t>Dr. Kaustubh Patil</a:t>
            </a:r>
            <a:endParaRPr dirty="0"/>
          </a:p>
          <a:p>
            <a:pPr algn="ctr">
              <a:defRPr/>
            </a:pPr>
            <a:r>
              <a:rPr lang="en-US" sz="1100" dirty="0">
                <a:solidFill>
                  <a:srgbClr val="002060"/>
                </a:solidFill>
              </a:rPr>
              <a:t>Leader of the research group “Applied Machine Learning”</a:t>
            </a:r>
          </a:p>
        </p:txBody>
      </p:sp>
      <p:pic>
        <p:nvPicPr>
          <p:cNvPr id="18" name="Grafik 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19440" y="1270540"/>
            <a:ext cx="1508824" cy="668776"/>
          </a:xfrm>
          <a:prstGeom prst="rect">
            <a:avLst/>
          </a:prstGeom>
        </p:spPr>
      </p:pic>
      <p:sp>
        <p:nvSpPr>
          <p:cNvPr id="67" name="Abgerundetes Rechteck 66"/>
          <p:cNvSpPr/>
          <p:nvPr/>
        </p:nvSpPr>
        <p:spPr>
          <a:xfrm>
            <a:off x="4977836" y="4608135"/>
            <a:ext cx="180788" cy="38134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430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r>
              <a:rPr lang="en-US" sz="1800" dirty="0"/>
              <a:t>Silverman DH. Brain 18F-FDG PET in the diagnosis of neurodegenerative dementias: comparison with perfusion SPECT and with clinical evaluations lacking nuclear imaging. J </a:t>
            </a:r>
            <a:r>
              <a:rPr lang="en-US" sz="1800" dirty="0" err="1"/>
              <a:t>Nucl</a:t>
            </a:r>
            <a:r>
              <a:rPr lang="en-US" sz="1800" dirty="0"/>
              <a:t> Med. 2004 Apr;45(4):594-607. PMID: 15073255</a:t>
            </a:r>
            <a:r>
              <a:rPr lang="en-US" sz="1800" dirty="0" smtClean="0"/>
              <a:t>.</a:t>
            </a:r>
          </a:p>
          <a:p>
            <a:r>
              <a:rPr lang="en-US" sz="1800" dirty="0"/>
              <a:t>Farrell, C., Chappell, F., Armitage, P.A. </a:t>
            </a:r>
            <a:r>
              <a:rPr lang="en-US" sz="1800" i="1" dirty="0"/>
              <a:t>et al.</a:t>
            </a:r>
            <a:r>
              <a:rPr lang="en-US" sz="1800" dirty="0"/>
              <a:t> Development and initial testing of normal reference MR images for the brain at ages 65–70 and 75–80 years. </a:t>
            </a:r>
            <a:r>
              <a:rPr lang="en-US" sz="1800" i="1" dirty="0" err="1"/>
              <a:t>Eur</a:t>
            </a:r>
            <a:r>
              <a:rPr lang="en-US" sz="1800" i="1" dirty="0"/>
              <a:t> </a:t>
            </a:r>
            <a:r>
              <a:rPr lang="en-US" sz="1800" i="1" dirty="0" err="1"/>
              <a:t>Radiol</a:t>
            </a:r>
            <a:r>
              <a:rPr lang="en-US" sz="1800" dirty="0"/>
              <a:t> </a:t>
            </a:r>
            <a:r>
              <a:rPr lang="en-US" sz="1800" b="1" dirty="0"/>
              <a:t>19, </a:t>
            </a:r>
            <a:r>
              <a:rPr lang="en-US" sz="1800" dirty="0"/>
              <a:t>177–183 (2009). https://doi.org/10.1007/s00330-008-1119-2</a:t>
            </a:r>
          </a:p>
        </p:txBody>
      </p:sp>
      <p:sp>
        <p:nvSpPr>
          <p:cNvPr id="3" name="Titel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410603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624417" y="4236184"/>
            <a:ext cx="10943167" cy="1143000"/>
          </a:xfrm>
          <a:prstGeom prst="rect">
            <a:avLst/>
          </a:prstGeom>
          <a:solidFill>
            <a:srgbClr val="FEEAD7"/>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accent6">
                    <a:lumMod val="50000"/>
                  </a:schemeClr>
                </a:solidFill>
                <a:latin typeface="Raleway" panose="020B0604020202020204" charset="0"/>
              </a:rPr>
              <a:t>Evaluation on independent test sets</a:t>
            </a:r>
            <a:endParaRPr lang="en-US" b="1" dirty="0">
              <a:solidFill>
                <a:schemeClr val="accent6">
                  <a:lumMod val="50000"/>
                </a:schemeClr>
              </a:solidFill>
              <a:latin typeface="Raleway" panose="020B0604020202020204" charset="0"/>
            </a:endParaRPr>
          </a:p>
        </p:txBody>
      </p:sp>
      <p:sp>
        <p:nvSpPr>
          <p:cNvPr id="5" name="Rechteck 4"/>
          <p:cNvSpPr/>
          <p:nvPr/>
        </p:nvSpPr>
        <p:spPr>
          <a:xfrm>
            <a:off x="624418" y="1604434"/>
            <a:ext cx="10943167" cy="1672166"/>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accent6">
                    <a:lumMod val="50000"/>
                  </a:schemeClr>
                </a:solidFill>
                <a:latin typeface="Raleway" panose="020B0604020202020204" charset="0"/>
              </a:rPr>
              <a:t>5-fold cross-validation</a:t>
            </a:r>
          </a:p>
        </p:txBody>
      </p:sp>
      <p:cxnSp>
        <p:nvCxnSpPr>
          <p:cNvPr id="13" name="Gerade Verbindung mit Pfeil 12"/>
          <p:cNvCxnSpPr/>
          <p:nvPr/>
        </p:nvCxnSpPr>
        <p:spPr>
          <a:xfrm flipV="1">
            <a:off x="5037221" y="2101516"/>
            <a:ext cx="800100" cy="375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endCxn id="11" idx="2"/>
          </p:cNvCxnSpPr>
          <p:nvPr/>
        </p:nvCxnSpPr>
        <p:spPr>
          <a:xfrm>
            <a:off x="5037221" y="2477146"/>
            <a:ext cx="800100" cy="36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Inhaltsplatzhalter 1"/>
          <p:cNvSpPr>
            <a:spLocks noGrp="1"/>
          </p:cNvSpPr>
          <p:nvPr>
            <p:ph sz="quarter" idx="13"/>
          </p:nvPr>
        </p:nvSpPr>
        <p:spPr>
          <a:xfrm>
            <a:off x="624419" y="3800150"/>
            <a:ext cx="10943167" cy="436034"/>
          </a:xfrm>
        </p:spPr>
        <p:txBody>
          <a:bodyPr/>
          <a:lstStyle/>
          <a:p>
            <a:r>
              <a:rPr lang="en-US" dirty="0" smtClean="0"/>
              <a:t>- Final model: smallest mean absolute error (MAE) across validation folds</a:t>
            </a:r>
            <a:endParaRPr lang="en-US" dirty="0"/>
          </a:p>
        </p:txBody>
      </p:sp>
      <p:sp>
        <p:nvSpPr>
          <p:cNvPr id="3" name="Titel 2"/>
          <p:cNvSpPr>
            <a:spLocks noGrp="1"/>
          </p:cNvSpPr>
          <p:nvPr>
            <p:ph type="title"/>
          </p:nvPr>
        </p:nvSpPr>
        <p:spPr/>
        <p:txBody>
          <a:bodyPr/>
          <a:lstStyle/>
          <a:p>
            <a:r>
              <a:rPr lang="en-US" dirty="0"/>
              <a:t>Compare precision of brain-predicted age in CN</a:t>
            </a:r>
          </a:p>
        </p:txBody>
      </p:sp>
      <p:sp>
        <p:nvSpPr>
          <p:cNvPr id="4" name="Rechteck 3"/>
          <p:cNvSpPr/>
          <p:nvPr/>
        </p:nvSpPr>
        <p:spPr>
          <a:xfrm>
            <a:off x="624418" y="2002678"/>
            <a:ext cx="4412803"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sp>
        <p:nvSpPr>
          <p:cNvPr id="6" name="Rechteck 5"/>
          <p:cNvSpPr/>
          <p:nvPr/>
        </p:nvSpPr>
        <p:spPr>
          <a:xfrm>
            <a:off x="1424518" y="4461940"/>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sp>
        <p:nvSpPr>
          <p:cNvPr id="7" name="Rechteck 6"/>
          <p:cNvSpPr/>
          <p:nvPr/>
        </p:nvSpPr>
        <p:spPr>
          <a:xfrm>
            <a:off x="6383216" y="4461940"/>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sp>
        <p:nvSpPr>
          <p:cNvPr id="10" name="Ellipse 9"/>
          <p:cNvSpPr/>
          <p:nvPr/>
        </p:nvSpPr>
        <p:spPr>
          <a:xfrm>
            <a:off x="5837321" y="179671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Support Vector Regression (SVM)</a:t>
            </a:r>
            <a:endParaRPr lang="en-US" sz="1400" dirty="0">
              <a:solidFill>
                <a:schemeClr val="tx1"/>
              </a:solidFill>
              <a:latin typeface="Raleway" panose="020B0604020202020204" charset="0"/>
            </a:endParaRPr>
          </a:p>
        </p:txBody>
      </p:sp>
      <p:sp>
        <p:nvSpPr>
          <p:cNvPr id="11" name="Ellipse 10"/>
          <p:cNvSpPr/>
          <p:nvPr/>
        </p:nvSpPr>
        <p:spPr>
          <a:xfrm>
            <a:off x="5837321" y="257705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Relevance Vector Regression (RVM)</a:t>
            </a:r>
            <a:endParaRPr lang="en-US" sz="1400" dirty="0">
              <a:solidFill>
                <a:schemeClr val="tx1"/>
              </a:solidFill>
              <a:latin typeface="Raleway" panose="020B0604020202020204" charset="0"/>
            </a:endParaRPr>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751" y="4457649"/>
            <a:ext cx="466712" cy="305585"/>
          </a:xfrm>
          <a:prstGeom prst="rect">
            <a:avLst/>
          </a:prstGeom>
        </p:spPr>
      </p:pic>
      <p:pic>
        <p:nvPicPr>
          <p:cNvPr id="22" name="Grafik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4880" y="4466358"/>
            <a:ext cx="578713" cy="317103"/>
          </a:xfrm>
          <a:prstGeom prst="rect">
            <a:avLst/>
          </a:prstGeom>
        </p:spPr>
      </p:pic>
    </p:spTree>
    <p:extLst>
      <p:ext uri="{BB962C8B-B14F-4D97-AF65-F5344CB8AC3E}">
        <p14:creationId xmlns:p14="http://schemas.microsoft.com/office/powerpoint/2010/main" val="1586587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Inhaltsplatzhalter 2"/>
          <p:cNvSpPr>
            <a:spLocks noGrp="1"/>
          </p:cNvSpPr>
          <p:nvPr>
            <p:ph sz="quarter" idx="13"/>
          </p:nvPr>
        </p:nvSpPr>
        <p:spPr>
          <a:xfrm>
            <a:off x="624420" y="1937090"/>
            <a:ext cx="8880528" cy="4253276"/>
          </a:xfrm>
        </p:spPr>
        <p:txBody>
          <a:bodyPr/>
          <a:lstStyle/>
          <a:p>
            <a:pPr marL="342900" indent="-342900">
              <a:buFontTx/>
              <a:buChar char="-"/>
            </a:pPr>
            <a:r>
              <a:rPr lang="en-US" sz="2800" dirty="0" smtClean="0">
                <a:latin typeface="Lato"/>
                <a:ea typeface="Lato"/>
                <a:cs typeface="Lato"/>
                <a:sym typeface="Lato"/>
              </a:rPr>
              <a:t>FDG-PET </a:t>
            </a:r>
            <a:r>
              <a:rPr lang="en-US" sz="2800" dirty="0">
                <a:latin typeface="Lato"/>
                <a:ea typeface="Lato"/>
                <a:cs typeface="Lato"/>
                <a:sym typeface="Lato"/>
              </a:rPr>
              <a:t>and </a:t>
            </a:r>
            <a:r>
              <a:rPr lang="en-US" sz="2800" dirty="0" smtClean="0">
                <a:latin typeface="Lato"/>
                <a:ea typeface="Lato"/>
                <a:cs typeface="Lato"/>
                <a:sym typeface="Lato"/>
              </a:rPr>
              <a:t>MRI are strongly </a:t>
            </a:r>
            <a:r>
              <a:rPr lang="en-US" sz="2800" dirty="0">
                <a:latin typeface="Lato"/>
                <a:ea typeface="Lato"/>
                <a:cs typeface="Lato"/>
                <a:sym typeface="Lato"/>
              </a:rPr>
              <a:t>associated with </a:t>
            </a:r>
            <a:r>
              <a:rPr lang="en-US" sz="2800" dirty="0" smtClean="0">
                <a:latin typeface="Lato"/>
                <a:ea typeface="Lato"/>
                <a:cs typeface="Lato"/>
                <a:sym typeface="Lato"/>
              </a:rPr>
              <a:t>aging</a:t>
            </a:r>
          </a:p>
          <a:p>
            <a:endParaRPr lang="en-US" sz="2800" dirty="0" smtClean="0">
              <a:latin typeface="Lato"/>
              <a:ea typeface="Lato"/>
              <a:cs typeface="Lato"/>
              <a:sym typeface="Lato"/>
            </a:endParaRPr>
          </a:p>
          <a:p>
            <a:pPr marL="342900" indent="-342900">
              <a:buFontTx/>
              <a:buChar char="-"/>
            </a:pPr>
            <a:r>
              <a:rPr lang="en-US" sz="2800" dirty="0" smtClean="0">
                <a:latin typeface="Lato"/>
                <a:ea typeface="Lato"/>
                <a:cs typeface="Lato"/>
                <a:sym typeface="Lato"/>
              </a:rPr>
              <a:t>Potential </a:t>
            </a:r>
            <a:r>
              <a:rPr lang="en-US" sz="2800" dirty="0">
                <a:latin typeface="Lato"/>
                <a:ea typeface="Lato"/>
                <a:cs typeface="Lato"/>
                <a:sym typeface="Lato"/>
              </a:rPr>
              <a:t>of the two modalities to predict brain age </a:t>
            </a:r>
            <a:r>
              <a:rPr lang="en-US" sz="2800" dirty="0" smtClean="0">
                <a:latin typeface="Lato"/>
                <a:ea typeface="Lato"/>
                <a:cs typeface="Lato"/>
                <a:sym typeface="Lato"/>
              </a:rPr>
              <a:t/>
            </a:r>
            <a:br>
              <a:rPr lang="en-US" sz="2800" dirty="0" smtClean="0">
                <a:latin typeface="Lato"/>
                <a:ea typeface="Lato"/>
                <a:cs typeface="Lato"/>
                <a:sym typeface="Lato"/>
              </a:rPr>
            </a:br>
            <a:r>
              <a:rPr lang="en-US" sz="2800" b="1" dirty="0" smtClean="0">
                <a:latin typeface="Lato"/>
                <a:ea typeface="Lato"/>
                <a:cs typeface="Lato"/>
                <a:sym typeface="Lato"/>
              </a:rPr>
              <a:t>has </a:t>
            </a:r>
            <a:r>
              <a:rPr lang="en-US" sz="2800" b="1" dirty="0">
                <a:latin typeface="Lato"/>
                <a:ea typeface="Lato"/>
                <a:cs typeface="Lato"/>
                <a:sym typeface="Lato"/>
              </a:rPr>
              <a:t>not been </a:t>
            </a:r>
            <a:r>
              <a:rPr lang="en-US" sz="2800" b="1" dirty="0" smtClean="0">
                <a:latin typeface="Lato"/>
                <a:ea typeface="Lato"/>
                <a:cs typeface="Lato"/>
                <a:sym typeface="Lato"/>
              </a:rPr>
              <a:t>compared</a:t>
            </a:r>
          </a:p>
          <a:p>
            <a:endParaRPr lang="en-US" sz="2800" dirty="0" smtClean="0">
              <a:latin typeface="Lato"/>
              <a:ea typeface="Lato"/>
              <a:cs typeface="Lato"/>
              <a:sym typeface="Lato"/>
            </a:endParaRPr>
          </a:p>
          <a:p>
            <a:pPr marL="342900" indent="-342900">
              <a:buFontTx/>
              <a:buChar char="-"/>
            </a:pPr>
            <a:r>
              <a:rPr lang="en-US" sz="2800" dirty="0" smtClean="0">
                <a:latin typeface="Lato"/>
                <a:ea typeface="Lato"/>
                <a:cs typeface="Lato"/>
                <a:sym typeface="Lato"/>
              </a:rPr>
              <a:t>Vast </a:t>
            </a:r>
            <a:r>
              <a:rPr lang="en-US" sz="2800" dirty="0">
                <a:latin typeface="Lato"/>
                <a:ea typeface="Lato"/>
                <a:cs typeface="Lato"/>
                <a:sym typeface="Lato"/>
              </a:rPr>
              <a:t>majority of brain age prediction </a:t>
            </a:r>
            <a:r>
              <a:rPr lang="en-US" sz="2800" dirty="0" smtClean="0">
                <a:latin typeface="Lato"/>
                <a:ea typeface="Lato"/>
                <a:cs typeface="Lato"/>
                <a:sym typeface="Lato"/>
              </a:rPr>
              <a:t/>
            </a:r>
            <a:br>
              <a:rPr lang="en-US" sz="2800" dirty="0" smtClean="0">
                <a:latin typeface="Lato"/>
                <a:ea typeface="Lato"/>
                <a:cs typeface="Lato"/>
                <a:sym typeface="Lato"/>
              </a:rPr>
            </a:br>
            <a:r>
              <a:rPr lang="en-US" sz="2800" dirty="0" smtClean="0">
                <a:latin typeface="Lato"/>
                <a:ea typeface="Lato"/>
                <a:cs typeface="Lato"/>
                <a:sym typeface="Lato"/>
              </a:rPr>
              <a:t>approaches </a:t>
            </a:r>
            <a:r>
              <a:rPr lang="en-US" sz="2800" dirty="0">
                <a:latin typeface="Lato"/>
                <a:ea typeface="Lato"/>
                <a:cs typeface="Lato"/>
                <a:sym typeface="Lato"/>
              </a:rPr>
              <a:t>focuses </a:t>
            </a:r>
            <a:r>
              <a:rPr lang="en-US" sz="2800" b="1" dirty="0">
                <a:latin typeface="Lato"/>
                <a:ea typeface="Lato"/>
                <a:cs typeface="Lato"/>
                <a:sym typeface="Lato"/>
              </a:rPr>
              <a:t>exclusively on </a:t>
            </a:r>
            <a:r>
              <a:rPr lang="en-US" sz="2800" b="1" dirty="0" smtClean="0">
                <a:latin typeface="Lato"/>
                <a:ea typeface="Lato"/>
                <a:cs typeface="Lato"/>
                <a:sym typeface="Lato"/>
              </a:rPr>
              <a:t>MRI</a:t>
            </a:r>
            <a:endParaRPr lang="en-US" sz="2800" b="1" dirty="0"/>
          </a:p>
        </p:txBody>
      </p:sp>
      <p:sp>
        <p:nvSpPr>
          <p:cNvPr id="92" name="Google Shape;92;p15"/>
          <p:cNvSpPr txBox="1">
            <a:spLocks noGrp="1"/>
          </p:cNvSpPr>
          <p:nvPr>
            <p:ph type="title"/>
          </p:nvPr>
        </p:nvSpPr>
        <p:spPr>
          <a:xfrm>
            <a:off x="624418" y="357718"/>
            <a:ext cx="11567582" cy="1054100"/>
          </a:xfrm>
          <a:prstGeom prst="rect">
            <a:avLst/>
          </a:prstGeom>
        </p:spPr>
        <p:txBody>
          <a:bodyPr spcFirstLastPara="1" wrap="square" lIns="121900" tIns="121900" rIns="121900" bIns="121900" anchor="t" anchorCtr="0">
            <a:noAutofit/>
          </a:bodyPr>
          <a:lstStyle/>
          <a:p>
            <a:pPr>
              <a:spcAft>
                <a:spcPts val="2133"/>
              </a:spcAft>
            </a:pPr>
            <a:r>
              <a:rPr lang="de" sz="3600" dirty="0"/>
              <a:t>Brain </a:t>
            </a:r>
            <a:r>
              <a:rPr lang="de" sz="3600" dirty="0" smtClean="0"/>
              <a:t>age is almost exclusively predicted with MRI</a:t>
            </a:r>
            <a:endParaRPr sz="3600" dirty="0"/>
          </a:p>
        </p:txBody>
      </p:sp>
      <p:pic>
        <p:nvPicPr>
          <p:cNvPr id="5" name="Grafik 4"/>
          <p:cNvPicPr>
            <a:picLocks noChangeAspect="1"/>
          </p:cNvPicPr>
          <p:nvPr/>
        </p:nvPicPr>
        <p:blipFill rotWithShape="1">
          <a:blip r:embed="rId3"/>
          <a:srcRect l="42871" t="30230" r="44738" b="43902"/>
          <a:stretch/>
        </p:blipFill>
        <p:spPr>
          <a:xfrm>
            <a:off x="9601200" y="3108322"/>
            <a:ext cx="2355107" cy="3020115"/>
          </a:xfrm>
          <a:prstGeom prst="rect">
            <a:avLst/>
          </a:prstGeom>
        </p:spPr>
      </p:pic>
    </p:spTree>
    <p:extLst>
      <p:ext uri="{BB962C8B-B14F-4D97-AF65-F5344CB8AC3E}">
        <p14:creationId xmlns:p14="http://schemas.microsoft.com/office/powerpoint/2010/main" val="1264554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3000" dirty="0" smtClean="0"/>
              <a:t>Brain metabolism and volume </a:t>
            </a:r>
            <a:r>
              <a:rPr lang="en-US" sz="3000" dirty="0"/>
              <a:t>d</a:t>
            </a:r>
            <a:r>
              <a:rPr lang="en-US" sz="3000" dirty="0" smtClean="0"/>
              <a:t>ecline with age</a:t>
            </a:r>
            <a:endParaRPr lang="en-US" sz="3000" dirty="0"/>
          </a:p>
        </p:txBody>
      </p:sp>
      <p:pic>
        <p:nvPicPr>
          <p:cNvPr id="6" name="Google Shape;486;p45"/>
          <p:cNvPicPr preferRelativeResize="0"/>
          <p:nvPr/>
        </p:nvPicPr>
        <p:blipFill>
          <a:blip r:embed="rId3">
            <a:alphaModFix/>
          </a:blip>
          <a:stretch>
            <a:fillRect/>
          </a:stretch>
        </p:blipFill>
        <p:spPr>
          <a:xfrm>
            <a:off x="548333" y="1546148"/>
            <a:ext cx="4981684" cy="4834552"/>
          </a:xfrm>
          <a:prstGeom prst="rect">
            <a:avLst/>
          </a:prstGeom>
          <a:noFill/>
          <a:ln>
            <a:noFill/>
          </a:ln>
        </p:spPr>
      </p:pic>
      <p:pic>
        <p:nvPicPr>
          <p:cNvPr id="8"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1588674" y="1270245"/>
            <a:ext cx="2279620" cy="756571"/>
          </a:xfrm>
          <a:prstGeom prst="rect">
            <a:avLst/>
          </a:prstGeom>
          <a:noFill/>
          <a:ln>
            <a:noFill/>
          </a:ln>
        </p:spPr>
      </p:pic>
      <p:pic>
        <p:nvPicPr>
          <p:cNvPr id="22" name="Inhaltsplatzhalter 21"/>
          <p:cNvPicPr>
            <a:picLocks noGrp="1" noChangeAspect="1"/>
          </p:cNvPicPr>
          <p:nvPr>
            <p:ph sz="quarter" idx="13"/>
          </p:nvPr>
        </p:nvPicPr>
        <p:blipFill rotWithShape="1">
          <a:blip r:embed="rId5" cstate="print">
            <a:extLst>
              <a:ext uri="{28A0092B-C50C-407E-A947-70E740481C1C}">
                <a14:useLocalDpi xmlns:a14="http://schemas.microsoft.com/office/drawing/2010/main" val="0"/>
              </a:ext>
            </a:extLst>
          </a:blip>
          <a:srcRect l="25672" t="38666" r="53083"/>
          <a:stretch/>
        </p:blipFill>
        <p:spPr>
          <a:xfrm>
            <a:off x="2241720" y="3042177"/>
            <a:ext cx="1337628" cy="3132294"/>
          </a:xfrm>
        </p:spPr>
      </p:pic>
      <p:sp>
        <p:nvSpPr>
          <p:cNvPr id="9" name="Google Shape;489;p45"/>
          <p:cNvSpPr txBox="1"/>
          <p:nvPr/>
        </p:nvSpPr>
        <p:spPr>
          <a:xfrm>
            <a:off x="1071716" y="162804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de" sz="3000" b="1" baseline="30000" dirty="0">
                <a:solidFill>
                  <a:schemeClr val="lt2"/>
                </a:solidFill>
                <a:latin typeface="Raleway"/>
                <a:ea typeface="Raleway"/>
                <a:cs typeface="Raleway"/>
                <a:sym typeface="Raleway"/>
              </a:rPr>
              <a:t>18</a:t>
            </a:r>
            <a:r>
              <a:rPr lang="de" sz="3000" b="1" dirty="0">
                <a:solidFill>
                  <a:schemeClr val="lt2"/>
                </a:solidFill>
                <a:latin typeface="Raleway"/>
                <a:ea typeface="Raleway"/>
                <a:cs typeface="Raleway"/>
                <a:sym typeface="Raleway"/>
              </a:rPr>
              <a:t>F-FDG-PET</a:t>
            </a:r>
            <a:endParaRPr sz="3000" b="1" dirty="0">
              <a:solidFill>
                <a:schemeClr val="lt2"/>
              </a:solidFill>
              <a:latin typeface="Raleway"/>
              <a:ea typeface="Raleway"/>
              <a:cs typeface="Raleway"/>
              <a:sym typeface="Raleway"/>
            </a:endParaRPr>
          </a:p>
        </p:txBody>
      </p:sp>
      <p:sp>
        <p:nvSpPr>
          <p:cNvPr id="11" name="Google Shape;490;p45"/>
          <p:cNvSpPr txBox="1">
            <a:spLocks/>
          </p:cNvSpPr>
          <p:nvPr/>
        </p:nvSpPr>
        <p:spPr>
          <a:xfrm>
            <a:off x="1100021" y="2494503"/>
            <a:ext cx="3889074" cy="3621299"/>
          </a:xfrm>
          <a:prstGeom prst="rect">
            <a:avLst/>
          </a:prstGeom>
        </p:spPr>
        <p:txBody>
          <a:bodyPr spcFirstLastPara="1" vert="horz" wrap="square" lIns="121900" tIns="121900" rIns="121900" bIns="121900" rtlCol="0" anchor="t" anchorCtr="0">
            <a:noAutofit/>
          </a:bodyPr>
          <a:lst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a:lstStyle>
          <a:p>
            <a:pPr>
              <a:spcBef>
                <a:spcPts val="0"/>
              </a:spcBef>
              <a:spcAft>
                <a:spcPts val="0"/>
              </a:spcAft>
            </a:pPr>
            <a:r>
              <a:rPr lang="en-US" sz="1333" b="1" dirty="0" smtClean="0">
                <a:latin typeface="Raleway"/>
                <a:ea typeface="Raleway"/>
                <a:cs typeface="Raleway"/>
                <a:sym typeface="Raleway"/>
              </a:rPr>
              <a:t>Brain </a:t>
            </a:r>
            <a:r>
              <a:rPr lang="en-US" sz="1333" b="1" baseline="30000" dirty="0" smtClean="0">
                <a:latin typeface="Raleway"/>
                <a:ea typeface="Raleway"/>
                <a:cs typeface="Raleway"/>
                <a:sym typeface="Raleway"/>
              </a:rPr>
              <a:t>18</a:t>
            </a:r>
            <a:r>
              <a:rPr lang="en-US" sz="1333" b="1" dirty="0" smtClean="0">
                <a:latin typeface="Raleway"/>
                <a:ea typeface="Raleway"/>
                <a:cs typeface="Raleway"/>
                <a:sym typeface="Raleway"/>
              </a:rPr>
              <a:t>F-FDG-PET </a:t>
            </a:r>
            <a:r>
              <a:rPr lang="en-US" sz="1333" dirty="0" smtClean="0">
                <a:latin typeface="Raleway"/>
                <a:ea typeface="Raleway"/>
                <a:cs typeface="Raleway"/>
                <a:sym typeface="Raleway"/>
              </a:rPr>
              <a:t>is used to visualize metabolic activity in the brain.</a:t>
            </a:r>
            <a:endParaRPr lang="en-US" sz="1333" dirty="0" smtClean="0">
              <a:solidFill>
                <a:schemeClr val="dk2"/>
              </a:solidFill>
              <a:latin typeface="Raleway"/>
              <a:ea typeface="Raleway"/>
              <a:cs typeface="Raleway"/>
              <a:sym typeface="Raleway"/>
            </a:endParaRPr>
          </a:p>
          <a:p>
            <a:pPr>
              <a:spcBef>
                <a:spcPts val="1733"/>
              </a:spcBef>
              <a:spcAft>
                <a:spcPts val="933"/>
              </a:spcAft>
            </a:pPr>
            <a:endParaRPr lang="en-US" sz="1333" dirty="0">
              <a:solidFill>
                <a:schemeClr val="dk2"/>
              </a:solidFill>
              <a:latin typeface="Raleway"/>
              <a:ea typeface="Raleway"/>
              <a:cs typeface="Raleway"/>
              <a:sym typeface="Raleway"/>
            </a:endParaRPr>
          </a:p>
        </p:txBody>
      </p:sp>
      <p:sp>
        <p:nvSpPr>
          <p:cNvPr id="21" name="Google Shape;501;p45"/>
          <p:cNvSpPr txBox="1"/>
          <p:nvPr/>
        </p:nvSpPr>
        <p:spPr>
          <a:xfrm>
            <a:off x="4959500" y="6380700"/>
            <a:ext cx="2594400" cy="4513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333">
                <a:solidFill>
                  <a:schemeClr val="lt1"/>
                </a:solidFill>
                <a:latin typeface="Raleway"/>
                <a:ea typeface="Raleway"/>
                <a:cs typeface="Raleway"/>
                <a:sym typeface="Raleway"/>
              </a:rPr>
              <a:t>Dukart et al., 2013</a:t>
            </a:r>
            <a:endParaRPr sz="1333">
              <a:solidFill>
                <a:schemeClr val="lt1"/>
              </a:solidFill>
              <a:latin typeface="Raleway"/>
              <a:ea typeface="Raleway"/>
              <a:cs typeface="Raleway"/>
              <a:sym typeface="Raleway"/>
            </a:endParaRPr>
          </a:p>
        </p:txBody>
      </p:sp>
      <p:pic>
        <p:nvPicPr>
          <p:cNvPr id="23" name="Google Shape;486;p45"/>
          <p:cNvPicPr preferRelativeResize="0"/>
          <p:nvPr/>
        </p:nvPicPr>
        <p:blipFill>
          <a:blip r:embed="rId3">
            <a:alphaModFix/>
          </a:blip>
          <a:stretch>
            <a:fillRect/>
          </a:stretch>
        </p:blipFill>
        <p:spPr>
          <a:xfrm>
            <a:off x="6859531" y="1513808"/>
            <a:ext cx="4708054" cy="4866892"/>
          </a:xfrm>
          <a:prstGeom prst="rect">
            <a:avLst/>
          </a:prstGeom>
          <a:noFill/>
          <a:ln>
            <a:noFill/>
          </a:ln>
        </p:spPr>
      </p:pic>
      <p:pic>
        <p:nvPicPr>
          <p:cNvPr id="24"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7899872" y="1237905"/>
            <a:ext cx="2279620" cy="756571"/>
          </a:xfrm>
          <a:prstGeom prst="rect">
            <a:avLst/>
          </a:prstGeom>
          <a:noFill/>
          <a:ln>
            <a:noFill/>
          </a:ln>
        </p:spPr>
      </p:pic>
      <p:sp>
        <p:nvSpPr>
          <p:cNvPr id="25" name="Google Shape;489;p45"/>
          <p:cNvSpPr txBox="1"/>
          <p:nvPr/>
        </p:nvSpPr>
        <p:spPr>
          <a:xfrm>
            <a:off x="7382914" y="159570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en-US" sz="3000" b="1" baseline="30000" dirty="0" smtClean="0">
                <a:solidFill>
                  <a:schemeClr val="lt2"/>
                </a:solidFill>
                <a:latin typeface="Raleway"/>
                <a:ea typeface="Raleway"/>
                <a:cs typeface="Raleway"/>
                <a:sym typeface="Raleway"/>
              </a:rPr>
              <a:t>S</a:t>
            </a:r>
            <a:r>
              <a:rPr lang="de" sz="3000" b="1" baseline="30000" dirty="0" smtClean="0">
                <a:solidFill>
                  <a:schemeClr val="lt2"/>
                </a:solidFill>
                <a:latin typeface="Raleway"/>
                <a:ea typeface="Raleway"/>
                <a:cs typeface="Raleway"/>
                <a:sym typeface="Raleway"/>
              </a:rPr>
              <a:t>tructural MRI</a:t>
            </a:r>
            <a:endParaRPr sz="3000" b="1" dirty="0">
              <a:solidFill>
                <a:schemeClr val="lt2"/>
              </a:solidFill>
              <a:latin typeface="Raleway"/>
              <a:ea typeface="Raleway"/>
              <a:cs typeface="Raleway"/>
              <a:sym typeface="Raleway"/>
            </a:endParaRPr>
          </a:p>
        </p:txBody>
      </p:sp>
      <p:sp>
        <p:nvSpPr>
          <p:cNvPr id="26" name="Rechteck 25"/>
          <p:cNvSpPr/>
          <p:nvPr/>
        </p:nvSpPr>
        <p:spPr>
          <a:xfrm>
            <a:off x="7382914" y="2553152"/>
            <a:ext cx="3617706" cy="501676"/>
          </a:xfrm>
          <a:prstGeom prst="rect">
            <a:avLst/>
          </a:prstGeom>
        </p:spPr>
        <p:txBody>
          <a:bodyPr wrap="square">
            <a:spAutoFit/>
          </a:bodyPr>
          <a:lstStyle/>
          <a:p>
            <a:pPr>
              <a:spcBef>
                <a:spcPts val="0"/>
              </a:spcBef>
              <a:spcAft>
                <a:spcPts val="1733"/>
              </a:spcAft>
            </a:pPr>
            <a:r>
              <a:rPr lang="en-US" sz="1330" b="1" dirty="0">
                <a:latin typeface="Raleway"/>
                <a:ea typeface="Raleway"/>
                <a:cs typeface="Raleway"/>
                <a:sym typeface="Raleway"/>
              </a:rPr>
              <a:t>Brain MRI </a:t>
            </a:r>
            <a:r>
              <a:rPr lang="en-US" sz="1330" dirty="0">
                <a:latin typeface="Raleway"/>
                <a:ea typeface="Raleway"/>
                <a:cs typeface="Raleway"/>
                <a:sym typeface="Raleway"/>
              </a:rPr>
              <a:t>provides information on the shape, size and integrity of the brain.</a:t>
            </a:r>
            <a:endParaRPr lang="en-US" sz="1330" dirty="0">
              <a:solidFill>
                <a:schemeClr val="dk2"/>
              </a:solidFill>
              <a:latin typeface="Raleway"/>
              <a:ea typeface="Raleway"/>
              <a:cs typeface="Raleway"/>
              <a:sym typeface="Raleway"/>
            </a:endParaRPr>
          </a:p>
        </p:txBody>
      </p:sp>
      <p:sp>
        <p:nvSpPr>
          <p:cNvPr id="27" name="Textfeld 26"/>
          <p:cNvSpPr txBox="1"/>
          <p:nvPr/>
        </p:nvSpPr>
        <p:spPr>
          <a:xfrm>
            <a:off x="3574761" y="6441066"/>
            <a:ext cx="2769477" cy="276999"/>
          </a:xfrm>
          <a:prstGeom prst="rect">
            <a:avLst/>
          </a:prstGeom>
          <a:noFill/>
        </p:spPr>
        <p:txBody>
          <a:bodyPr wrap="square" rtlCol="0">
            <a:spAutoFit/>
          </a:bodyPr>
          <a:lstStyle/>
          <a:p>
            <a:r>
              <a:rPr lang="en-US" sz="1200" dirty="0" smtClean="0">
                <a:solidFill>
                  <a:schemeClr val="bg1">
                    <a:lumMod val="65000"/>
                  </a:schemeClr>
                </a:solidFill>
              </a:rPr>
              <a:t>Silverman et al., 2004; </a:t>
            </a:r>
            <a:r>
              <a:rPr lang="en-US" sz="1200" dirty="0" err="1" smtClean="0">
                <a:solidFill>
                  <a:schemeClr val="bg1">
                    <a:lumMod val="65000"/>
                  </a:schemeClr>
                </a:solidFill>
              </a:rPr>
              <a:t>Farrel</a:t>
            </a:r>
            <a:r>
              <a:rPr lang="en-US" sz="1200" dirty="0" smtClean="0">
                <a:solidFill>
                  <a:schemeClr val="bg1">
                    <a:lumMod val="65000"/>
                  </a:schemeClr>
                </a:solidFill>
              </a:rPr>
              <a:t> et al, 2009</a:t>
            </a:r>
            <a:endParaRPr lang="en-US" sz="1200" dirty="0">
              <a:solidFill>
                <a:schemeClr val="bg1">
                  <a:lumMod val="65000"/>
                </a:schemeClr>
              </a:solidFill>
            </a:endParaRPr>
          </a:p>
        </p:txBody>
      </p:sp>
      <p:pic>
        <p:nvPicPr>
          <p:cNvPr id="34" name="Grafik 33"/>
          <p:cNvPicPr>
            <a:picLocks noChangeAspect="1"/>
          </p:cNvPicPr>
          <p:nvPr/>
        </p:nvPicPr>
        <p:blipFill rotWithShape="1">
          <a:blip r:embed="rId6"/>
          <a:srcRect l="55353" t="32179" r="32002" b="19211"/>
          <a:stretch/>
        </p:blipFill>
        <p:spPr>
          <a:xfrm>
            <a:off x="8681291" y="3096001"/>
            <a:ext cx="1311007" cy="3095740"/>
          </a:xfrm>
          <a:prstGeom prst="rect">
            <a:avLst/>
          </a:prstGeom>
        </p:spPr>
      </p:pic>
      <p:sp>
        <p:nvSpPr>
          <p:cNvPr id="2" name="Textfeld 1"/>
          <p:cNvSpPr txBox="1"/>
          <p:nvPr/>
        </p:nvSpPr>
        <p:spPr>
          <a:xfrm>
            <a:off x="1233398" y="3526927"/>
            <a:ext cx="1141699" cy="369332"/>
          </a:xfrm>
          <a:prstGeom prst="rect">
            <a:avLst/>
          </a:prstGeom>
          <a:noFill/>
        </p:spPr>
        <p:txBody>
          <a:bodyPr wrap="square" rtlCol="0">
            <a:spAutoFit/>
          </a:bodyPr>
          <a:lstStyle/>
          <a:p>
            <a:r>
              <a:rPr lang="en-US" dirty="0" smtClean="0"/>
              <a:t>Age: 53</a:t>
            </a:r>
            <a:endParaRPr lang="en-US" dirty="0"/>
          </a:p>
        </p:txBody>
      </p:sp>
      <p:sp>
        <p:nvSpPr>
          <p:cNvPr id="20" name="Textfeld 19"/>
          <p:cNvSpPr txBox="1"/>
          <p:nvPr/>
        </p:nvSpPr>
        <p:spPr>
          <a:xfrm>
            <a:off x="1233397" y="5199654"/>
            <a:ext cx="1141699" cy="369332"/>
          </a:xfrm>
          <a:prstGeom prst="rect">
            <a:avLst/>
          </a:prstGeom>
          <a:noFill/>
        </p:spPr>
        <p:txBody>
          <a:bodyPr wrap="square" rtlCol="0">
            <a:spAutoFit/>
          </a:bodyPr>
          <a:lstStyle/>
          <a:p>
            <a:r>
              <a:rPr lang="en-US" dirty="0" smtClean="0"/>
              <a:t>Age: 85</a:t>
            </a:r>
            <a:endParaRPr lang="en-US" dirty="0"/>
          </a:p>
        </p:txBody>
      </p:sp>
      <p:sp>
        <p:nvSpPr>
          <p:cNvPr id="4" name="Rechteck 3"/>
          <p:cNvSpPr/>
          <p:nvPr/>
        </p:nvSpPr>
        <p:spPr>
          <a:xfrm>
            <a:off x="2728484" y="4505898"/>
            <a:ext cx="63183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p:cNvSpPr txBox="1"/>
          <p:nvPr/>
        </p:nvSpPr>
        <p:spPr>
          <a:xfrm>
            <a:off x="7351777" y="3526927"/>
            <a:ext cx="1295057" cy="369332"/>
          </a:xfrm>
          <a:prstGeom prst="rect">
            <a:avLst/>
          </a:prstGeom>
          <a:noFill/>
        </p:spPr>
        <p:txBody>
          <a:bodyPr wrap="square" rtlCol="0">
            <a:spAutoFit/>
          </a:bodyPr>
          <a:lstStyle/>
          <a:p>
            <a:r>
              <a:rPr lang="en-US" dirty="0" smtClean="0"/>
              <a:t>Age: 65-70</a:t>
            </a:r>
            <a:endParaRPr lang="en-US" dirty="0"/>
          </a:p>
        </p:txBody>
      </p:sp>
      <p:sp>
        <p:nvSpPr>
          <p:cNvPr id="29" name="Textfeld 28"/>
          <p:cNvSpPr txBox="1"/>
          <p:nvPr/>
        </p:nvSpPr>
        <p:spPr>
          <a:xfrm>
            <a:off x="7351778" y="5199654"/>
            <a:ext cx="1295056" cy="369332"/>
          </a:xfrm>
          <a:prstGeom prst="rect">
            <a:avLst/>
          </a:prstGeom>
          <a:noFill/>
        </p:spPr>
        <p:txBody>
          <a:bodyPr wrap="square" rtlCol="0">
            <a:spAutoFit/>
          </a:bodyPr>
          <a:lstStyle/>
          <a:p>
            <a:r>
              <a:rPr lang="en-US" dirty="0" smtClean="0"/>
              <a:t>Age: 75-80</a:t>
            </a:r>
            <a:endParaRPr lang="en-US" dirty="0"/>
          </a:p>
        </p:txBody>
      </p:sp>
      <p:sp>
        <p:nvSpPr>
          <p:cNvPr id="5" name="Ellipse 4"/>
          <p:cNvSpPr/>
          <p:nvPr/>
        </p:nvSpPr>
        <p:spPr>
          <a:xfrm>
            <a:off x="2728484" y="4616067"/>
            <a:ext cx="323188" cy="5835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9111289" y="4985399"/>
            <a:ext cx="451352" cy="7764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022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7667613" y="5992009"/>
            <a:ext cx="4524388" cy="865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smtClean="0"/>
              <a:t>A biological definition of brain age</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384" y="1962556"/>
            <a:ext cx="1634245" cy="1457746"/>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4182" y="1962556"/>
            <a:ext cx="1457745" cy="1457745"/>
          </a:xfrm>
          <a:prstGeom prst="rect">
            <a:avLst/>
          </a:prstGeom>
        </p:spPr>
      </p:pic>
      <p:pic>
        <p:nvPicPr>
          <p:cNvPr id="15" name="Grafik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127" y="1705508"/>
            <a:ext cx="1683498" cy="1683498"/>
          </a:xfrm>
          <a:prstGeom prst="rect">
            <a:avLst/>
          </a:prstGeom>
        </p:spPr>
      </p:pic>
      <p:pic>
        <p:nvPicPr>
          <p:cNvPr id="16" name="Grafik 15"/>
          <p:cNvPicPr>
            <a:picLocks noChangeAspect="1"/>
          </p:cNvPicPr>
          <p:nvPr/>
        </p:nvPicPr>
        <p:blipFill rotWithShape="1">
          <a:blip r:embed="rId6" cstate="print">
            <a:extLst>
              <a:ext uri="{28A0092B-C50C-407E-A947-70E740481C1C}">
                <a14:useLocalDpi xmlns:a14="http://schemas.microsoft.com/office/drawing/2010/main" val="0"/>
              </a:ext>
            </a:extLst>
          </a:blip>
          <a:srcRect b="11746"/>
          <a:stretch/>
        </p:blipFill>
        <p:spPr>
          <a:xfrm>
            <a:off x="6666302" y="1610338"/>
            <a:ext cx="1766260" cy="1683498"/>
          </a:xfrm>
          <a:prstGeom prst="rect">
            <a:avLst/>
          </a:prstGeom>
        </p:spPr>
      </p:pic>
      <p:pic>
        <p:nvPicPr>
          <p:cNvPr id="17" name="Grafik 16"/>
          <p:cNvPicPr>
            <a:picLocks noChangeAspect="1"/>
          </p:cNvPicPr>
          <p:nvPr/>
        </p:nvPicPr>
        <p:blipFill rotWithShape="1">
          <a:blip r:embed="rId7" cstate="print">
            <a:extLst>
              <a:ext uri="{28A0092B-C50C-407E-A947-70E740481C1C}">
                <a14:useLocalDpi xmlns:a14="http://schemas.microsoft.com/office/drawing/2010/main" val="0"/>
              </a:ext>
            </a:extLst>
          </a:blip>
          <a:srcRect l="69017"/>
          <a:stretch/>
        </p:blipFill>
        <p:spPr>
          <a:xfrm>
            <a:off x="1703097" y="2547257"/>
            <a:ext cx="1217520" cy="2210408"/>
          </a:xfrm>
          <a:prstGeom prst="rect">
            <a:avLst/>
          </a:prstGeom>
        </p:spPr>
      </p:pic>
      <p:sp>
        <p:nvSpPr>
          <p:cNvPr id="19" name="Pfeil nach links 18"/>
          <p:cNvSpPr/>
          <p:nvPr/>
        </p:nvSpPr>
        <p:spPr>
          <a:xfrm>
            <a:off x="4080559" y="2321346"/>
            <a:ext cx="2135286"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Inhaltsplatzhalter 21"/>
          <p:cNvPicPr>
            <a:picLocks noChangeAspect="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6666302" y="4301744"/>
            <a:ext cx="1924068" cy="2556256"/>
          </a:xfrm>
          <a:prstGeom prst="rect">
            <a:avLst/>
          </a:prstGeom>
        </p:spPr>
      </p:pic>
      <p:sp>
        <p:nvSpPr>
          <p:cNvPr id="25" name="Kreuz 24"/>
          <p:cNvSpPr/>
          <p:nvPr/>
        </p:nvSpPr>
        <p:spPr>
          <a:xfrm rot="2700000">
            <a:off x="4624657" y="2070974"/>
            <a:ext cx="1295400" cy="1295400"/>
          </a:xfrm>
          <a:prstGeom prst="plus">
            <a:avLst>
              <a:gd name="adj" fmla="val 460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fik 12"/>
          <p:cNvPicPr>
            <a:picLocks noChangeAspect="1"/>
          </p:cNvPicPr>
          <p:nvPr/>
        </p:nvPicPr>
        <p:blipFill>
          <a:blip r:embed="rId9"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83234" y="4573418"/>
            <a:ext cx="1851546" cy="2144099"/>
          </a:xfrm>
          <a:prstGeom prst="rect">
            <a:avLst/>
          </a:prstGeom>
        </p:spPr>
      </p:pic>
      <p:sp>
        <p:nvSpPr>
          <p:cNvPr id="20" name="Pfeil nach links 19"/>
          <p:cNvSpPr/>
          <p:nvPr/>
        </p:nvSpPr>
        <p:spPr>
          <a:xfrm rot="16200000">
            <a:off x="7791359" y="3599530"/>
            <a:ext cx="1153117"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303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Inhaltsplatzhalter 1"/>
          <p:cNvSpPr>
            <a:spLocks noGrp="1"/>
          </p:cNvSpPr>
          <p:nvPr>
            <p:ph sz="quarter" idx="13"/>
          </p:nvPr>
        </p:nvSpPr>
        <p:spPr>
          <a:xfrm>
            <a:off x="522514" y="1956390"/>
            <a:ext cx="11045072" cy="4065527"/>
          </a:xfrm>
        </p:spPr>
        <p:txBody>
          <a:bodyPr/>
          <a:lstStyle/>
          <a:p>
            <a:r>
              <a:rPr lang="en-US" sz="2000" b="1" dirty="0" smtClean="0">
                <a:latin typeface="Raleway"/>
                <a:ea typeface="Raleway"/>
                <a:cs typeface="Raleway"/>
                <a:sym typeface="Raleway"/>
              </a:rPr>
              <a:t>Brain-predicted age</a:t>
            </a:r>
            <a:r>
              <a:rPr lang="en-US" sz="1100" b="1" dirty="0" smtClean="0">
                <a:latin typeface="Raleway"/>
                <a:ea typeface="Raleway"/>
                <a:cs typeface="Raleway"/>
                <a:sym typeface="Raleway"/>
              </a:rPr>
              <a:t> </a:t>
            </a:r>
            <a:r>
              <a:rPr lang="en-US" sz="2000" dirty="0" smtClean="0">
                <a:latin typeface="Raleway"/>
                <a:ea typeface="Raleway"/>
                <a:cs typeface="Raleway"/>
                <a:sym typeface="Raleway"/>
              </a:rPr>
              <a:t>= </a:t>
            </a:r>
            <a:r>
              <a:rPr lang="en-US" sz="2000" dirty="0">
                <a:latin typeface="Raleway"/>
                <a:ea typeface="Raleway"/>
                <a:cs typeface="Raleway"/>
                <a:sym typeface="Raleway"/>
              </a:rPr>
              <a:t>machine learning algorithms learn to </a:t>
            </a:r>
            <a:r>
              <a:rPr lang="en-US" sz="2000" b="1" dirty="0">
                <a:latin typeface="Raleway"/>
                <a:ea typeface="Raleway"/>
                <a:cs typeface="Raleway"/>
                <a:sym typeface="Raleway"/>
              </a:rPr>
              <a:t>predict chronological </a:t>
            </a:r>
            <a:r>
              <a:rPr lang="en-US" sz="2000" b="1" dirty="0" smtClean="0">
                <a:latin typeface="Raleway"/>
                <a:ea typeface="Raleway"/>
                <a:cs typeface="Raleway"/>
                <a:sym typeface="Raleway"/>
              </a:rPr>
              <a:t>age </a:t>
            </a:r>
            <a:r>
              <a:rPr lang="en-US" sz="1100" b="1" dirty="0" smtClean="0">
                <a:latin typeface="Raleway"/>
                <a:ea typeface="Raleway"/>
                <a:cs typeface="Raleway"/>
                <a:sym typeface="Raleway"/>
              </a:rPr>
              <a:t>(CA)</a:t>
            </a:r>
            <a:r>
              <a:rPr lang="en-US" sz="2000" b="1" dirty="0" smtClean="0">
                <a:latin typeface="Raleway"/>
                <a:ea typeface="Raleway"/>
                <a:cs typeface="Raleway"/>
                <a:sym typeface="Raleway"/>
              </a:rPr>
              <a:t> </a:t>
            </a:r>
            <a:r>
              <a:rPr lang="en-US" sz="2000" b="1" dirty="0">
                <a:latin typeface="Raleway"/>
                <a:ea typeface="Raleway"/>
                <a:cs typeface="Raleway"/>
                <a:sym typeface="Raleway"/>
              </a:rPr>
              <a:t>from brain </a:t>
            </a:r>
            <a:r>
              <a:rPr lang="en-US" sz="2000" b="1" dirty="0" smtClean="0">
                <a:latin typeface="Raleway"/>
                <a:ea typeface="Raleway"/>
                <a:cs typeface="Raleway"/>
                <a:sym typeface="Raleway"/>
              </a:rPr>
              <a:t>scans</a:t>
            </a:r>
            <a:endParaRPr lang="en-US" sz="2000" b="1" dirty="0"/>
          </a:p>
        </p:txBody>
      </p:sp>
      <p:sp>
        <p:nvSpPr>
          <p:cNvPr id="98" name="Google Shape;98;p16"/>
          <p:cNvSpPr txBox="1">
            <a:spLocks noGrp="1"/>
          </p:cNvSpPr>
          <p:nvPr>
            <p:ph type="title"/>
          </p:nvPr>
        </p:nvSpPr>
        <p:spPr>
          <a:prstGeom prst="rect">
            <a:avLst/>
          </a:prstGeom>
        </p:spPr>
        <p:txBody>
          <a:bodyPr spcFirstLastPara="1" wrap="square" lIns="121900" tIns="121900" rIns="121900" bIns="121900" anchor="t" anchorCtr="0">
            <a:noAutofit/>
          </a:bodyPr>
          <a:lstStyle/>
          <a:p>
            <a:r>
              <a:rPr lang="de" sz="3600" dirty="0" smtClean="0"/>
              <a:t>Brain-predicted </a:t>
            </a:r>
            <a:r>
              <a:rPr lang="de" sz="3600" dirty="0"/>
              <a:t>a</a:t>
            </a:r>
            <a:r>
              <a:rPr lang="de" sz="3600" dirty="0" smtClean="0"/>
              <a:t>ge </a:t>
            </a:r>
            <a:r>
              <a:rPr lang="de" sz="3600" dirty="0"/>
              <a:t>&amp; </a:t>
            </a:r>
            <a:r>
              <a:rPr lang="de" sz="3600" dirty="0" smtClean="0"/>
              <a:t>BPAD</a:t>
            </a:r>
            <a:endParaRPr sz="3600" dirty="0"/>
          </a:p>
        </p:txBody>
      </p:sp>
      <p:grpSp>
        <p:nvGrpSpPr>
          <p:cNvPr id="99" name="Google Shape;99;p16"/>
          <p:cNvGrpSpPr/>
          <p:nvPr/>
        </p:nvGrpSpPr>
        <p:grpSpPr>
          <a:xfrm>
            <a:off x="140360" y="3172747"/>
            <a:ext cx="2949400" cy="2667649"/>
            <a:chOff x="6825657" y="1727427"/>
            <a:chExt cx="2212050" cy="2659666"/>
          </a:xfrm>
        </p:grpSpPr>
        <p:pic>
          <p:nvPicPr>
            <p:cNvPr id="100" name="Google Shape;100;p16"/>
            <p:cNvPicPr preferRelativeResize="0"/>
            <p:nvPr/>
          </p:nvPicPr>
          <p:blipFill>
            <a:blip r:embed="rId3">
              <a:alphaModFix/>
            </a:blip>
            <a:stretch>
              <a:fillRect/>
            </a:stretch>
          </p:blipFill>
          <p:spPr>
            <a:xfrm>
              <a:off x="6825657" y="1787542"/>
              <a:ext cx="2212050" cy="2599551"/>
            </a:xfrm>
            <a:prstGeom prst="rect">
              <a:avLst/>
            </a:prstGeom>
            <a:noFill/>
            <a:ln>
              <a:noFill/>
            </a:ln>
          </p:spPr>
        </p:pic>
        <p:pic>
          <p:nvPicPr>
            <p:cNvPr id="101" name="Google Shape;101;p16" descr="Stück Klebeband, mit dem eine Notiz auf der Folie befestigt ist"/>
            <p:cNvPicPr preferRelativeResize="0"/>
            <p:nvPr/>
          </p:nvPicPr>
          <p:blipFill rotWithShape="1">
            <a:blip r:embed="rId4">
              <a:alphaModFix/>
            </a:blip>
            <a:srcRect l="9244" t="5926" r="2118" b="10011"/>
            <a:stretch/>
          </p:blipFill>
          <p:spPr>
            <a:xfrm rot="154826">
              <a:off x="7393033" y="1727427"/>
              <a:ext cx="1077273" cy="382687"/>
            </a:xfrm>
            <a:prstGeom prst="rect">
              <a:avLst/>
            </a:prstGeom>
            <a:noFill/>
            <a:ln>
              <a:noFill/>
            </a:ln>
          </p:spPr>
        </p:pic>
        <p:sp>
          <p:nvSpPr>
            <p:cNvPr id="102" name="Google Shape;102;p16"/>
            <p:cNvSpPr txBox="1"/>
            <p:nvPr/>
          </p:nvSpPr>
          <p:spPr>
            <a:xfrm>
              <a:off x="6918207" y="2120385"/>
              <a:ext cx="1958799" cy="20040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buClr>
                  <a:schemeClr val="dk2"/>
                </a:buClr>
                <a:buSzPts val="1100"/>
              </a:pPr>
              <a:r>
                <a:rPr lang="de-DE" sz="2000" b="1" dirty="0" smtClean="0">
                  <a:solidFill>
                    <a:schemeClr val="tx2"/>
                  </a:solidFill>
                  <a:latin typeface="Raleway"/>
                  <a:ea typeface="Raleway"/>
                  <a:cs typeface="Raleway"/>
                  <a:sym typeface="Raleway"/>
                </a:rPr>
                <a:t>BPAD</a:t>
              </a:r>
              <a:endParaRPr sz="2000" b="1" dirty="0">
                <a:solidFill>
                  <a:schemeClr val="tx2"/>
                </a:solidFill>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a:t>
              </a:r>
              <a:r>
                <a:rPr lang="de" sz="1200" dirty="0" smtClean="0">
                  <a:latin typeface="Raleway"/>
                  <a:ea typeface="Raleway"/>
                  <a:cs typeface="Raleway"/>
                  <a:sym typeface="Raleway"/>
                </a:rPr>
                <a:t> Difference </a:t>
              </a:r>
              <a:r>
                <a:rPr lang="de" sz="1200" dirty="0">
                  <a:latin typeface="Raleway"/>
                  <a:ea typeface="Raleway"/>
                  <a:cs typeface="Raleway"/>
                  <a:sym typeface="Raleway"/>
                </a:rPr>
                <a:t>between chronological age and brain-predicted </a:t>
              </a:r>
              <a:r>
                <a:rPr lang="de" sz="1200" dirty="0" smtClean="0">
                  <a:latin typeface="Raleway"/>
                  <a:ea typeface="Raleway"/>
                  <a:cs typeface="Raleway"/>
                  <a:sym typeface="Raleway"/>
                </a:rPr>
                <a:t>age</a:t>
              </a:r>
              <a:endParaRPr sz="1200" b="1" dirty="0">
                <a:latin typeface="Raleway"/>
                <a:ea typeface="Raleway"/>
                <a:cs typeface="Raleway"/>
                <a:sym typeface="Raleway"/>
              </a:endParaRPr>
            </a:p>
            <a:p>
              <a:pPr>
                <a:spcBef>
                  <a:spcPts val="1067"/>
                </a:spcBef>
                <a:spcAft>
                  <a:spcPts val="0"/>
                </a:spcAft>
              </a:pPr>
              <a:r>
                <a:rPr lang="de" sz="1200" dirty="0" smtClean="0">
                  <a:latin typeface="Raleway"/>
                  <a:ea typeface="Raleway"/>
                  <a:cs typeface="Raleway"/>
                  <a:sym typeface="Raleway"/>
                </a:rPr>
                <a:t>- </a:t>
              </a:r>
              <a:r>
                <a:rPr lang="de" sz="1200" b="1" dirty="0" smtClean="0">
                  <a:latin typeface="Raleway"/>
                  <a:ea typeface="Raleway"/>
                  <a:cs typeface="Raleway"/>
                  <a:sym typeface="Raleway"/>
                </a:rPr>
                <a:t>deviation </a:t>
              </a:r>
              <a:r>
                <a:rPr lang="de" sz="1200" b="1" dirty="0">
                  <a:latin typeface="Raleway"/>
                  <a:ea typeface="Raleway"/>
                  <a:cs typeface="Raleway"/>
                  <a:sym typeface="Raleway"/>
                </a:rPr>
                <a:t>from “normal” aging in a single number.</a:t>
              </a:r>
              <a:endParaRPr sz="1200" b="1" dirty="0">
                <a:latin typeface="Raleway"/>
                <a:ea typeface="Raleway"/>
                <a:cs typeface="Raleway"/>
                <a:sym typeface="Raleway"/>
              </a:endParaRPr>
            </a:p>
          </p:txBody>
        </p:sp>
      </p:grpSp>
      <p:sp>
        <p:nvSpPr>
          <p:cNvPr id="105" name="Google Shape;105;p16"/>
          <p:cNvSpPr txBox="1"/>
          <p:nvPr/>
        </p:nvSpPr>
        <p:spPr>
          <a:xfrm>
            <a:off x="3089760" y="5074704"/>
            <a:ext cx="9102239"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b="1" dirty="0" smtClean="0">
                <a:latin typeface="Raleway" panose="020B0604020202020204" charset="0"/>
                <a:ea typeface="Lato"/>
                <a:cs typeface="Lato"/>
                <a:sym typeface="Lato"/>
              </a:rPr>
              <a:t>Chronological Age </a:t>
            </a:r>
            <a:r>
              <a:rPr lang="de" b="1" dirty="0">
                <a:latin typeface="Raleway" panose="020B0604020202020204" charset="0"/>
                <a:ea typeface="Lato"/>
                <a:cs typeface="Lato"/>
                <a:sym typeface="Lato"/>
              </a:rPr>
              <a:t>= </a:t>
            </a:r>
            <a:r>
              <a:rPr lang="de" b="1" dirty="0" smtClean="0">
                <a:latin typeface="Raleway" panose="020B0604020202020204" charset="0"/>
                <a:ea typeface="Lato"/>
                <a:cs typeface="Lato"/>
                <a:sym typeface="Lato"/>
              </a:rPr>
              <a:t>63    Brain </a:t>
            </a:r>
            <a:r>
              <a:rPr lang="de" b="1" dirty="0">
                <a:latin typeface="Raleway" panose="020B0604020202020204" charset="0"/>
                <a:ea typeface="Lato"/>
                <a:cs typeface="Lato"/>
                <a:sym typeface="Lato"/>
              </a:rPr>
              <a:t>age </a:t>
            </a:r>
            <a:r>
              <a:rPr lang="de" b="1" dirty="0" smtClean="0">
                <a:latin typeface="Raleway" panose="020B0604020202020204" charset="0"/>
                <a:ea typeface="Lato"/>
                <a:cs typeface="Lato"/>
                <a:sym typeface="Lato"/>
              </a:rPr>
              <a:t>Prediction	 </a:t>
            </a:r>
            <a:r>
              <a:rPr lang="de" b="1" dirty="0" smtClean="0">
                <a:solidFill>
                  <a:schemeClr val="tx2"/>
                </a:solidFill>
                <a:latin typeface="Raleway" panose="020B0604020202020204" charset="0"/>
                <a:ea typeface="Lato"/>
                <a:cs typeface="Lato"/>
                <a:sym typeface="Lato"/>
              </a:rPr>
              <a:t>B</a:t>
            </a:r>
            <a:r>
              <a:rPr lang="de" b="1" dirty="0" smtClean="0">
                <a:latin typeface="Raleway" panose="020B0604020202020204" charset="0"/>
                <a:ea typeface="Lato"/>
                <a:cs typeface="Lato"/>
                <a:sym typeface="Lato"/>
              </a:rPr>
              <a:t>rain-</a:t>
            </a:r>
            <a:r>
              <a:rPr lang="de" b="1" dirty="0" smtClean="0">
                <a:solidFill>
                  <a:schemeClr val="tx2"/>
                </a:solidFill>
                <a:latin typeface="Raleway" panose="020B0604020202020204" charset="0"/>
                <a:ea typeface="Lato"/>
                <a:cs typeface="Lato"/>
                <a:sym typeface="Lato"/>
              </a:rPr>
              <a:t>P</a:t>
            </a:r>
            <a:r>
              <a:rPr lang="de" b="1" dirty="0" smtClean="0">
                <a:latin typeface="Raleway" panose="020B0604020202020204" charset="0"/>
                <a:ea typeface="Lato"/>
                <a:cs typeface="Lato"/>
                <a:sym typeface="Lato"/>
              </a:rPr>
              <a:t>redicted </a:t>
            </a:r>
            <a:r>
              <a:rPr lang="de" b="1" dirty="0">
                <a:solidFill>
                  <a:schemeClr val="tx2"/>
                </a:solidFill>
                <a:latin typeface="Raleway" panose="020B0604020202020204" charset="0"/>
                <a:ea typeface="Lato"/>
                <a:cs typeface="Lato"/>
                <a:sym typeface="Lato"/>
              </a:rPr>
              <a:t>A</a:t>
            </a:r>
            <a:r>
              <a:rPr lang="de" b="1" dirty="0">
                <a:latin typeface="Raleway" panose="020B0604020202020204" charset="0"/>
                <a:ea typeface="Lato"/>
                <a:cs typeface="Lato"/>
                <a:sym typeface="Lato"/>
              </a:rPr>
              <a:t>ge </a:t>
            </a:r>
            <a:r>
              <a:rPr lang="de" b="1" dirty="0">
                <a:solidFill>
                  <a:schemeClr val="tx2"/>
                </a:solidFill>
                <a:latin typeface="Raleway" panose="020B0604020202020204" charset="0"/>
                <a:ea typeface="Lato"/>
                <a:cs typeface="Lato"/>
                <a:sym typeface="Lato"/>
              </a:rPr>
              <a:t>D</a:t>
            </a:r>
            <a:r>
              <a:rPr lang="de" b="1" dirty="0">
                <a:latin typeface="Raleway" panose="020B0604020202020204" charset="0"/>
                <a:ea typeface="Lato"/>
                <a:cs typeface="Lato"/>
                <a:sym typeface="Lato"/>
              </a:rPr>
              <a:t>ifference </a:t>
            </a:r>
            <a:r>
              <a:rPr lang="de" b="1" dirty="0" smtClean="0">
                <a:latin typeface="Raleway" panose="020B0604020202020204" charset="0"/>
                <a:ea typeface="Lato"/>
                <a:cs typeface="Lato"/>
                <a:sym typeface="Lato"/>
              </a:rPr>
              <a:t>							   = </a:t>
            </a:r>
            <a:r>
              <a:rPr lang="de" b="1" dirty="0">
                <a:latin typeface="Raleway" panose="020B0604020202020204" charset="0"/>
                <a:ea typeface="Lato"/>
                <a:cs typeface="Lato"/>
                <a:sym typeface="Lato"/>
              </a:rPr>
              <a:t>12 </a:t>
            </a:r>
            <a:r>
              <a:rPr lang="de" b="1" dirty="0" smtClean="0">
                <a:latin typeface="Raleway" panose="020B0604020202020204" charset="0"/>
                <a:ea typeface="Lato"/>
                <a:cs typeface="Lato"/>
                <a:sym typeface="Lato"/>
              </a:rPr>
              <a:t>years</a:t>
            </a:r>
            <a:endParaRPr lang="en-US" b="1" dirty="0"/>
          </a:p>
        </p:txBody>
      </p:sp>
      <p:sp>
        <p:nvSpPr>
          <p:cNvPr id="106" name="Google Shape;106;p16"/>
          <p:cNvSpPr txBox="1"/>
          <p:nvPr/>
        </p:nvSpPr>
        <p:spPr>
          <a:xfrm>
            <a:off x="3634287" y="5570038"/>
            <a:ext cx="8024800" cy="41545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100" dirty="0">
                <a:latin typeface="Raleway" panose="020B0604020202020204" charset="0"/>
                <a:ea typeface="Lato"/>
                <a:cs typeface="Lato"/>
                <a:sym typeface="Lato"/>
              </a:rPr>
              <a:t>Fig. 2. Schematic Illustration of Brain-Predicted Age Difference</a:t>
            </a:r>
            <a:endParaRPr sz="1100" dirty="0">
              <a:latin typeface="Raleway" panose="020B0604020202020204" charset="0"/>
              <a:ea typeface="Lato"/>
              <a:cs typeface="Lato"/>
              <a:sym typeface="Lato"/>
            </a:endParaRPr>
          </a:p>
        </p:txBody>
      </p:sp>
      <p:pic>
        <p:nvPicPr>
          <p:cNvPr id="12" name="Grafik 1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67288" y="3805182"/>
            <a:ext cx="1246656" cy="1246656"/>
          </a:xfrm>
          <a:prstGeom prst="rect">
            <a:avLst/>
          </a:prstGeom>
        </p:spPr>
      </p:pic>
      <p:grpSp>
        <p:nvGrpSpPr>
          <p:cNvPr id="47" name="Gruppieren 46"/>
          <p:cNvGrpSpPr/>
          <p:nvPr/>
        </p:nvGrpSpPr>
        <p:grpSpPr>
          <a:xfrm>
            <a:off x="6619179" y="3446190"/>
            <a:ext cx="1128118" cy="603357"/>
            <a:chOff x="6804957" y="2899587"/>
            <a:chExt cx="1128118" cy="603357"/>
          </a:xfrm>
        </p:grpSpPr>
        <p:sp>
          <p:nvSpPr>
            <p:cNvPr id="13" name="Ovale Legende 12"/>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6933106" y="3062765"/>
              <a:ext cx="999969" cy="276999"/>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pic>
        <p:nvPicPr>
          <p:cNvPr id="9" name="Grafik 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17491" y="3514161"/>
            <a:ext cx="1870382" cy="1484758"/>
          </a:xfrm>
          <a:prstGeom prst="rect">
            <a:avLst/>
          </a:prstGeom>
        </p:spPr>
      </p:pic>
      <p:pic>
        <p:nvPicPr>
          <p:cNvPr id="53" name="Grafik 52"/>
          <p:cNvPicPr>
            <a:picLocks noChangeAspect="1"/>
          </p:cNvPicPr>
          <p:nvPr/>
        </p:nvPicPr>
        <p:blipFill>
          <a:blip r:embed="rId7" cstate="print">
            <a:clrChange>
              <a:clrFrom>
                <a:srgbClr val="000000">
                  <a:alpha val="0"/>
                </a:srgbClr>
              </a:clrFrom>
              <a:clrTo>
                <a:srgbClr val="000000">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05687" y="3514162"/>
            <a:ext cx="1348876" cy="1070773"/>
          </a:xfrm>
          <a:prstGeom prst="rect">
            <a:avLst/>
          </a:prstGeom>
        </p:spPr>
      </p:pic>
      <p:pic>
        <p:nvPicPr>
          <p:cNvPr id="54" name="Grafik 5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27175" y="3514161"/>
            <a:ext cx="1348876" cy="1070773"/>
          </a:xfrm>
          <a:prstGeom prst="rect">
            <a:avLst/>
          </a:prstGeom>
        </p:spPr>
      </p:pic>
      <p:sp>
        <p:nvSpPr>
          <p:cNvPr id="10" name="Textfeld 9"/>
          <p:cNvSpPr txBox="1"/>
          <p:nvPr/>
        </p:nvSpPr>
        <p:spPr>
          <a:xfrm>
            <a:off x="8817715" y="4567562"/>
            <a:ext cx="3029641" cy="276999"/>
          </a:xfrm>
          <a:prstGeom prst="rect">
            <a:avLst/>
          </a:prstGeom>
          <a:noFill/>
        </p:spPr>
        <p:txBody>
          <a:bodyPr wrap="square" rtlCol="0">
            <a:spAutoFit/>
          </a:bodyPr>
          <a:lstStyle/>
          <a:p>
            <a:r>
              <a:rPr lang="en-US" sz="1200" dirty="0" smtClean="0">
                <a:latin typeface="Raleway" panose="020B0604020202020204" charset="0"/>
              </a:rPr>
              <a:t>CA = 63	                  BPA = 75</a:t>
            </a:r>
            <a:endParaRPr lang="en-US" sz="1200" dirty="0">
              <a:latin typeface="Raleway" panose="020B0604020202020204" charset="0"/>
            </a:endParaRPr>
          </a:p>
        </p:txBody>
      </p:sp>
      <p:sp>
        <p:nvSpPr>
          <p:cNvPr id="32" name="Geschweifte Klammer rechts 31"/>
          <p:cNvSpPr/>
          <p:nvPr/>
        </p:nvSpPr>
        <p:spPr>
          <a:xfrm rot="16200000" flipH="1">
            <a:off x="9935342" y="3804635"/>
            <a:ext cx="242081" cy="2321932"/>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0896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5"/>
          <p:cNvSpPr txBox="1">
            <a:spLocks noGrp="1"/>
          </p:cNvSpPr>
          <p:nvPr>
            <p:ph type="title"/>
          </p:nvPr>
        </p:nvSpPr>
        <p:spPr>
          <a:prstGeom prst="rect">
            <a:avLst/>
          </a:prstGeom>
        </p:spPr>
        <p:txBody>
          <a:bodyPr spcFirstLastPara="1" wrap="square" lIns="121900" tIns="121900" rIns="121900" bIns="121900" anchor="t" anchorCtr="0">
            <a:noAutofit/>
          </a:bodyPr>
          <a:lstStyle/>
          <a:p>
            <a:pPr>
              <a:spcAft>
                <a:spcPts val="2133"/>
              </a:spcAft>
            </a:pPr>
            <a:r>
              <a:rPr lang="de" sz="3600" dirty="0"/>
              <a:t>Brain a</a:t>
            </a:r>
            <a:r>
              <a:rPr lang="de" sz="3600" dirty="0" smtClean="0"/>
              <a:t>ge </a:t>
            </a:r>
            <a:r>
              <a:rPr lang="de" sz="3600" dirty="0"/>
              <a:t>c</a:t>
            </a:r>
            <a:r>
              <a:rPr lang="de" sz="3600" dirty="0" smtClean="0"/>
              <a:t>an have various </a:t>
            </a:r>
            <a:r>
              <a:rPr lang="de" sz="3600" dirty="0"/>
              <a:t>clinical </a:t>
            </a:r>
            <a:r>
              <a:rPr lang="de" sz="3600" dirty="0" smtClean="0"/>
              <a:t>functions</a:t>
            </a:r>
            <a:endParaRPr sz="3600" dirty="0"/>
          </a:p>
        </p:txBody>
      </p:sp>
      <p:graphicFrame>
        <p:nvGraphicFramePr>
          <p:cNvPr id="2" name="Diagramm 1"/>
          <p:cNvGraphicFramePr/>
          <p:nvPr>
            <p:extLst>
              <p:ext uri="{D42A27DB-BD31-4B8C-83A1-F6EECF244321}">
                <p14:modId xmlns:p14="http://schemas.microsoft.com/office/powerpoint/2010/main" val="924272523"/>
              </p:ext>
            </p:extLst>
          </p:nvPr>
        </p:nvGraphicFramePr>
        <p:xfrm>
          <a:off x="507375" y="1198130"/>
          <a:ext cx="908580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681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fik 5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26857" y="2808180"/>
            <a:ext cx="1297887" cy="1502958"/>
          </a:xfrm>
          <a:prstGeom prst="rect">
            <a:avLst/>
          </a:prstGeom>
        </p:spPr>
      </p:pic>
      <p:sp>
        <p:nvSpPr>
          <p:cNvPr id="2" name="Inhaltsplatzhalter 1"/>
          <p:cNvSpPr>
            <a:spLocks noGrp="1"/>
          </p:cNvSpPr>
          <p:nvPr>
            <p:ph sz="quarter" idx="13"/>
          </p:nvPr>
        </p:nvSpPr>
        <p:spPr/>
        <p:txBody>
          <a:bodyPr/>
          <a:lstStyle/>
          <a:p>
            <a:pPr marL="457200" indent="-457200">
              <a:buAutoNum type="arabicPeriod"/>
            </a:pPr>
            <a:r>
              <a:rPr lang="en-US" dirty="0" smtClean="0"/>
              <a:t>Compare </a:t>
            </a:r>
            <a:r>
              <a:rPr lang="en-US" dirty="0" smtClean="0">
                <a:solidFill>
                  <a:schemeClr val="tx2"/>
                </a:solidFill>
              </a:rPr>
              <a:t>precision of brain-predicted age using MRI and FDG-PET </a:t>
            </a:r>
            <a:r>
              <a:rPr lang="en-US" dirty="0" smtClean="0"/>
              <a:t>in cognitively normal individuals (CN).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indent="-457200">
              <a:buAutoNum type="arabicPeriod"/>
            </a:pPr>
            <a:r>
              <a:rPr lang="en-US" dirty="0" smtClean="0"/>
              <a:t>Compare association of MRI and FDG-PET-predicted age with </a:t>
            </a:r>
            <a:r>
              <a:rPr lang="en-US" dirty="0" smtClean="0">
                <a:solidFill>
                  <a:schemeClr val="tx2"/>
                </a:solidFill>
              </a:rPr>
              <a:t>cognitive function, neuropathology and cognitive decline </a:t>
            </a:r>
            <a:r>
              <a:rPr lang="en-US" dirty="0" smtClean="0"/>
              <a:t>in CN and individuals with mild cognitive impairment (MCI).</a:t>
            </a:r>
            <a:endParaRPr lang="en-US" dirty="0"/>
          </a:p>
        </p:txBody>
      </p:sp>
      <p:sp>
        <p:nvSpPr>
          <p:cNvPr id="3" name="Titel 2"/>
          <p:cNvSpPr>
            <a:spLocks noGrp="1"/>
          </p:cNvSpPr>
          <p:nvPr>
            <p:ph type="title"/>
          </p:nvPr>
        </p:nvSpPr>
        <p:spPr/>
        <p:txBody>
          <a:bodyPr/>
          <a:lstStyle/>
          <a:p>
            <a:r>
              <a:rPr lang="en-US" dirty="0" smtClean="0"/>
              <a:t>Research aims</a:t>
            </a:r>
            <a:endParaRPr lang="en-US" dirty="0"/>
          </a:p>
        </p:txBody>
      </p:sp>
      <p:pic>
        <p:nvPicPr>
          <p:cNvPr id="7"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4152475" y="2861625"/>
            <a:ext cx="1122949" cy="1491915"/>
          </a:xfrm>
          <a:prstGeom prst="rect">
            <a:avLst/>
          </a:prstGeom>
        </p:spPr>
      </p:pic>
      <p:cxnSp>
        <p:nvCxnSpPr>
          <p:cNvPr id="5" name="Gerader Verbinder 4"/>
          <p:cNvCxnSpPr/>
          <p:nvPr/>
        </p:nvCxnSpPr>
        <p:spPr>
          <a:xfrm>
            <a:off x="3839039"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0" name="Gerader Verbinder 19"/>
          <p:cNvCxnSpPr/>
          <p:nvPr/>
        </p:nvCxnSpPr>
        <p:spPr>
          <a:xfrm>
            <a:off x="3839039"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a:off x="6911102"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a:xfrm>
            <a:off x="6911102"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0" name="Gerader Verbinder 9"/>
          <p:cNvCxnSpPr/>
          <p:nvPr/>
        </p:nvCxnSpPr>
        <p:spPr>
          <a:xfrm flipV="1">
            <a:off x="3839039" y="2936300"/>
            <a:ext cx="1438815" cy="1438815"/>
          </a:xfrm>
          <a:prstGeom prst="line">
            <a:avLst/>
          </a:prstGeom>
          <a:ln w="19050">
            <a:solidFill>
              <a:schemeClr val="accent1"/>
            </a:solidFill>
            <a:prstDash val="dash"/>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a:xfrm flipV="1">
            <a:off x="6908672" y="2936300"/>
            <a:ext cx="1438815" cy="1438815"/>
          </a:xfrm>
          <a:prstGeom prst="line">
            <a:avLst/>
          </a:prstGeom>
          <a:ln w="19050">
            <a:solidFill>
              <a:schemeClr val="accent6"/>
            </a:solidFill>
            <a:prstDash val="dash"/>
          </a:ln>
        </p:spPr>
        <p:style>
          <a:lnRef idx="1">
            <a:schemeClr val="dk1"/>
          </a:lnRef>
          <a:fillRef idx="0">
            <a:schemeClr val="dk1"/>
          </a:fillRef>
          <a:effectRef idx="0">
            <a:schemeClr val="dk1"/>
          </a:effectRef>
          <a:fontRef idx="minor">
            <a:schemeClr val="tx1"/>
          </a:fontRef>
        </p:style>
      </p:cxnSp>
      <p:sp>
        <p:nvSpPr>
          <p:cNvPr id="12" name="Ellipse 11"/>
          <p:cNvSpPr/>
          <p:nvPr/>
        </p:nvSpPr>
        <p:spPr>
          <a:xfrm>
            <a:off x="4031544" y="36075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4393407" y="358894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558446" y="329381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p:cNvSpPr/>
          <p:nvPr/>
        </p:nvSpPr>
        <p:spPr>
          <a:xfrm>
            <a:off x="4183943" y="415447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4922766" y="362192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p:cNvSpPr/>
          <p:nvPr/>
        </p:nvSpPr>
        <p:spPr>
          <a:xfrm>
            <a:off x="5149117" y="325101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p:cNvSpPr/>
          <p:nvPr/>
        </p:nvSpPr>
        <p:spPr>
          <a:xfrm>
            <a:off x="4864742" y="309010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4183944"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4561091" y="3805173"/>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4183943" y="298345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7219312"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7364769" y="343271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7618206" y="349855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7364769" y="304246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7993341" y="3351646"/>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p:cNvSpPr/>
          <p:nvPr/>
        </p:nvSpPr>
        <p:spPr>
          <a:xfrm>
            <a:off x="7785714" y="371479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p:cNvSpPr/>
          <p:nvPr/>
        </p:nvSpPr>
        <p:spPr>
          <a:xfrm>
            <a:off x="8090198" y="303329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p:cNvSpPr/>
          <p:nvPr/>
        </p:nvSpPr>
        <p:spPr>
          <a:xfrm>
            <a:off x="7364769" y="3947314"/>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p:cNvSpPr/>
          <p:nvPr/>
        </p:nvSpPr>
        <p:spPr>
          <a:xfrm>
            <a:off x="7820264" y="320067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p:cNvSpPr/>
          <p:nvPr/>
        </p:nvSpPr>
        <p:spPr>
          <a:xfrm>
            <a:off x="7820264" y="289110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a:off x="3839039" y="443582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49" name="Textfeld 48"/>
          <p:cNvSpPr txBox="1"/>
          <p:nvPr/>
        </p:nvSpPr>
        <p:spPr>
          <a:xfrm rot="16200000">
            <a:off x="2816602" y="3491122"/>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PET-predicted age</a:t>
            </a:r>
            <a:endParaRPr lang="en-US" sz="1050" dirty="0">
              <a:solidFill>
                <a:schemeClr val="bg1"/>
              </a:solidFill>
              <a:latin typeface="Raleway" panose="020B0604020202020204" charset="0"/>
            </a:endParaRPr>
          </a:p>
        </p:txBody>
      </p:sp>
      <p:sp>
        <p:nvSpPr>
          <p:cNvPr id="50" name="Textfeld 49"/>
          <p:cNvSpPr txBox="1"/>
          <p:nvPr/>
        </p:nvSpPr>
        <p:spPr>
          <a:xfrm rot="16200000">
            <a:off x="5903967" y="347677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MRI-predicted age</a:t>
            </a:r>
            <a:endParaRPr lang="en-US" sz="1050" dirty="0">
              <a:solidFill>
                <a:schemeClr val="bg1"/>
              </a:solidFill>
              <a:latin typeface="Raleway" panose="020B0604020202020204" charset="0"/>
            </a:endParaRPr>
          </a:p>
        </p:txBody>
      </p:sp>
      <p:sp>
        <p:nvSpPr>
          <p:cNvPr id="51" name="Textfeld 50"/>
          <p:cNvSpPr txBox="1"/>
          <p:nvPr/>
        </p:nvSpPr>
        <p:spPr>
          <a:xfrm>
            <a:off x="6933325" y="4412841"/>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84" name="Ellipse 83"/>
          <p:cNvSpPr/>
          <p:nvPr/>
        </p:nvSpPr>
        <p:spPr>
          <a:xfrm>
            <a:off x="4336343" y="31358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p:cNvSpPr/>
          <p:nvPr/>
        </p:nvSpPr>
        <p:spPr>
          <a:xfrm>
            <a:off x="4488743" y="3994107"/>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p:cNvSpPr/>
          <p:nvPr/>
        </p:nvSpPr>
        <p:spPr>
          <a:xfrm>
            <a:off x="4970003"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Ellipse 86"/>
          <p:cNvSpPr/>
          <p:nvPr/>
        </p:nvSpPr>
        <p:spPr>
          <a:xfrm>
            <a:off x="4633121" y="3256174"/>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llipse 87"/>
          <p:cNvSpPr/>
          <p:nvPr/>
        </p:nvSpPr>
        <p:spPr>
          <a:xfrm>
            <a:off x="8098221" y="2919292"/>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p:cNvSpPr/>
          <p:nvPr/>
        </p:nvSpPr>
        <p:spPr>
          <a:xfrm>
            <a:off x="7456531"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p:cNvSpPr/>
          <p:nvPr/>
        </p:nvSpPr>
        <p:spPr>
          <a:xfrm>
            <a:off x="7713205" y="3352426"/>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e 90"/>
          <p:cNvSpPr/>
          <p:nvPr/>
        </p:nvSpPr>
        <p:spPr>
          <a:xfrm>
            <a:off x="7552780" y="3785560"/>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342900" indent="-342900">
              <a:buFontTx/>
              <a:buChar char="-"/>
            </a:pPr>
            <a:r>
              <a:rPr lang="en-US" dirty="0" smtClean="0"/>
              <a:t>379 FDG-PET and MRI scans from of CN from  </a:t>
            </a:r>
          </a:p>
        </p:txBody>
      </p:sp>
      <p:sp>
        <p:nvSpPr>
          <p:cNvPr id="3" name="Titel 2"/>
          <p:cNvSpPr>
            <a:spLocks noGrp="1"/>
          </p:cNvSpPr>
          <p:nvPr>
            <p:ph type="title"/>
          </p:nvPr>
        </p:nvSpPr>
        <p:spPr/>
        <p:txBody>
          <a:bodyPr/>
          <a:lstStyle/>
          <a:p>
            <a:r>
              <a:rPr lang="en-US" dirty="0" smtClean="0"/>
              <a:t>Compare </a:t>
            </a:r>
            <a:r>
              <a:rPr lang="en-US" dirty="0"/>
              <a:t>precision of brain-predicted age </a:t>
            </a:r>
            <a:r>
              <a:rPr lang="en-US" dirty="0" smtClean="0"/>
              <a:t>in CN</a:t>
            </a:r>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724" y="1411818"/>
            <a:ext cx="1166091" cy="763512"/>
          </a:xfrm>
          <a:prstGeom prst="rect">
            <a:avLst/>
          </a:prstGeom>
        </p:spPr>
      </p:pic>
      <p:pic>
        <p:nvPicPr>
          <p:cNvPr id="16" name="Google Shape;123;p18"/>
          <p:cNvPicPr preferRelativeResize="0"/>
          <p:nvPr/>
        </p:nvPicPr>
        <p:blipFill rotWithShape="1">
          <a:blip r:embed="rId3">
            <a:alphaModFix/>
          </a:blip>
          <a:srcRect l="63687"/>
          <a:stretch/>
        </p:blipFill>
        <p:spPr>
          <a:xfrm>
            <a:off x="1036252" y="2328488"/>
            <a:ext cx="2836223" cy="962025"/>
          </a:xfrm>
          <a:prstGeom prst="rect">
            <a:avLst/>
          </a:prstGeom>
          <a:noFill/>
          <a:ln>
            <a:noFill/>
          </a:ln>
        </p:spPr>
      </p:pic>
      <p:cxnSp>
        <p:nvCxnSpPr>
          <p:cNvPr id="17" name="Google Shape;125;p18"/>
          <p:cNvCxnSpPr/>
          <p:nvPr/>
        </p:nvCxnSpPr>
        <p:spPr>
          <a:xfrm flipH="1">
            <a:off x="912224" y="2899384"/>
            <a:ext cx="1265002" cy="68743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oogle Shape;126;p18"/>
          <p:cNvCxnSpPr/>
          <p:nvPr/>
        </p:nvCxnSpPr>
        <p:spPr>
          <a:xfrm>
            <a:off x="2789150" y="2899384"/>
            <a:ext cx="4459706" cy="7333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Google Shape;127;p18"/>
          <p:cNvSpPr txBox="1"/>
          <p:nvPr/>
        </p:nvSpPr>
        <p:spPr>
          <a:xfrm>
            <a:off x="624418" y="3583559"/>
            <a:ext cx="7893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aleway" panose="020B0604020202020204" charset="0"/>
                <a:ea typeface="Lato"/>
                <a:cs typeface="Lato"/>
                <a:sym typeface="Lato"/>
              </a:rPr>
              <a:t>frontal lobe left: 1.03   frontal lobe right: 1.25   …   hippocampus left: 0.95   hippocampus right: 0.98</a:t>
            </a:r>
            <a:endParaRPr sz="1200" dirty="0">
              <a:latin typeface="Raleway" panose="020B0604020202020204" charset="0"/>
              <a:ea typeface="Lato"/>
              <a:cs typeface="Lato"/>
              <a:sym typeface="Lato"/>
            </a:endParaRPr>
          </a:p>
        </p:txBody>
      </p:sp>
      <p:sp>
        <p:nvSpPr>
          <p:cNvPr id="35" name="Rechteck 34"/>
          <p:cNvSpPr/>
          <p:nvPr/>
        </p:nvSpPr>
        <p:spPr>
          <a:xfrm>
            <a:off x="753520" y="4711728"/>
            <a:ext cx="3169680"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grpSp>
        <p:nvGrpSpPr>
          <p:cNvPr id="7" name="Gruppieren 6"/>
          <p:cNvGrpSpPr/>
          <p:nvPr/>
        </p:nvGrpSpPr>
        <p:grpSpPr>
          <a:xfrm>
            <a:off x="6967276" y="5263569"/>
            <a:ext cx="4412803" cy="323836"/>
            <a:chOff x="5549954" y="5688020"/>
            <a:chExt cx="4412803" cy="323836"/>
          </a:xfrm>
        </p:grpSpPr>
        <p:sp>
          <p:nvSpPr>
            <p:cNvPr id="37" name="Rechteck 36"/>
            <p:cNvSpPr/>
            <p:nvPr/>
          </p:nvSpPr>
          <p:spPr>
            <a:xfrm>
              <a:off x="5549954" y="5693628"/>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pic>
          <p:nvPicPr>
            <p:cNvPr id="38" name="Grafik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0642" y="5688020"/>
              <a:ext cx="578713" cy="317103"/>
            </a:xfrm>
            <a:prstGeom prst="rect">
              <a:avLst/>
            </a:prstGeom>
          </p:spPr>
        </p:pic>
      </p:grpSp>
      <p:sp>
        <p:nvSpPr>
          <p:cNvPr id="4" name="Textfeld 3"/>
          <p:cNvSpPr txBox="1"/>
          <p:nvPr/>
        </p:nvSpPr>
        <p:spPr>
          <a:xfrm>
            <a:off x="8984420" y="4964900"/>
            <a:ext cx="259960" cy="369332"/>
          </a:xfrm>
          <a:prstGeom prst="rect">
            <a:avLst/>
          </a:prstGeom>
          <a:noFill/>
        </p:spPr>
        <p:txBody>
          <a:bodyPr wrap="square" rtlCol="0">
            <a:spAutoFit/>
          </a:bodyPr>
          <a:lstStyle/>
          <a:p>
            <a:pPr algn="ctr"/>
            <a:r>
              <a:rPr lang="en-US" b="1" dirty="0" smtClean="0"/>
              <a:t>+</a:t>
            </a:r>
            <a:endParaRPr lang="en-US" b="1" dirty="0"/>
          </a:p>
        </p:txBody>
      </p:sp>
      <p:grpSp>
        <p:nvGrpSpPr>
          <p:cNvPr id="8" name="Gruppieren 7"/>
          <p:cNvGrpSpPr/>
          <p:nvPr/>
        </p:nvGrpSpPr>
        <p:grpSpPr>
          <a:xfrm>
            <a:off x="6967277" y="4700674"/>
            <a:ext cx="4412803" cy="328290"/>
            <a:chOff x="5549955" y="5125125"/>
            <a:chExt cx="4412803" cy="328290"/>
          </a:xfrm>
        </p:grpSpPr>
        <p:sp>
          <p:nvSpPr>
            <p:cNvPr id="36" name="Rechteck 35"/>
            <p:cNvSpPr/>
            <p:nvPr/>
          </p:nvSpPr>
          <p:spPr>
            <a:xfrm>
              <a:off x="5549955" y="5135187"/>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pic>
          <p:nvPicPr>
            <p:cNvPr id="27" name="Grafik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05225" y="5125125"/>
              <a:ext cx="466712" cy="305585"/>
            </a:xfrm>
            <a:prstGeom prst="rect">
              <a:avLst/>
            </a:prstGeom>
          </p:spPr>
        </p:pic>
      </p:grpSp>
      <p:sp>
        <p:nvSpPr>
          <p:cNvPr id="5" name="Pfeil nach rechts 4"/>
          <p:cNvSpPr/>
          <p:nvPr/>
        </p:nvSpPr>
        <p:spPr>
          <a:xfrm>
            <a:off x="4027714"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593108" y="4653089"/>
            <a:ext cx="1719943" cy="10570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Raleway" panose="020B0604020202020204"/>
              </a:rPr>
              <a:t>Trained model</a:t>
            </a:r>
            <a:endParaRPr lang="en-US" dirty="0">
              <a:latin typeface="Raleway" panose="020B0604020202020204"/>
            </a:endParaRPr>
          </a:p>
        </p:txBody>
      </p:sp>
      <p:sp>
        <p:nvSpPr>
          <p:cNvPr id="25" name="Pfeil nach rechts 24"/>
          <p:cNvSpPr/>
          <p:nvPr/>
        </p:nvSpPr>
        <p:spPr>
          <a:xfrm>
            <a:off x="6401131"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979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Sample</a:t>
            </a:r>
            <a:endParaRPr lang="en-US" dirty="0"/>
          </a:p>
        </p:txBody>
      </p:sp>
      <p:sp>
        <p:nvSpPr>
          <p:cNvPr id="17" name="Textfeld 16"/>
          <p:cNvSpPr txBox="1"/>
          <p:nvPr/>
        </p:nvSpPr>
        <p:spPr>
          <a:xfrm>
            <a:off x="992751" y="1747302"/>
            <a:ext cx="6832668" cy="369332"/>
          </a:xfrm>
          <a:prstGeom prst="rect">
            <a:avLst/>
          </a:prstGeom>
          <a:noFill/>
        </p:spPr>
        <p:txBody>
          <a:bodyPr wrap="square" rtlCol="0">
            <a:spAutoFit/>
          </a:bodyPr>
          <a:lstStyle/>
          <a:p>
            <a:r>
              <a:rPr lang="en-US" b="1" dirty="0" smtClean="0">
                <a:latin typeface="Raleway" panose="020B0604020202020204" charset="0"/>
              </a:rPr>
              <a:t>Overview of samples</a:t>
            </a:r>
            <a:endParaRPr lang="en-US" b="1" dirty="0">
              <a:latin typeface="Raleway" panose="020B0604020202020204" charset="0"/>
            </a:endParaRPr>
          </a:p>
        </p:txBody>
      </p:sp>
      <p:sp>
        <p:nvSpPr>
          <p:cNvPr id="21" name="Rechteck 20"/>
          <p:cNvSpPr/>
          <p:nvPr/>
        </p:nvSpPr>
        <p:spPr>
          <a:xfrm rot="16200000">
            <a:off x="3482763" y="3597885"/>
            <a:ext cx="3246091" cy="22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elle 21"/>
          <p:cNvGraphicFramePr>
            <a:graphicFrameLocks noGrp="1"/>
          </p:cNvGraphicFramePr>
          <p:nvPr>
            <p:extLst>
              <p:ext uri="{D42A27DB-BD31-4B8C-83A1-F6EECF244321}">
                <p14:modId xmlns:p14="http://schemas.microsoft.com/office/powerpoint/2010/main" val="2376993085"/>
              </p:ext>
            </p:extLst>
          </p:nvPr>
        </p:nvGraphicFramePr>
        <p:xfrm>
          <a:off x="1041805" y="2240128"/>
          <a:ext cx="8851132" cy="3235960"/>
        </p:xfrm>
        <a:graphic>
          <a:graphicData uri="http://schemas.openxmlformats.org/drawingml/2006/table">
            <a:tbl>
              <a:tblPr firstRow="1" bandRow="1">
                <a:tableStyleId>{5940675A-B579-460E-94D1-54222C63F5DA}</a:tableStyleId>
              </a:tblPr>
              <a:tblGrid>
                <a:gridCol w="2168120">
                  <a:extLst>
                    <a:ext uri="{9D8B030D-6E8A-4147-A177-3AD203B41FA5}">
                      <a16:colId xmlns:a16="http://schemas.microsoft.com/office/drawing/2014/main" val="1137853310"/>
                    </a:ext>
                  </a:extLst>
                </a:gridCol>
                <a:gridCol w="1256667">
                  <a:extLst>
                    <a:ext uri="{9D8B030D-6E8A-4147-A177-3AD203B41FA5}">
                      <a16:colId xmlns:a16="http://schemas.microsoft.com/office/drawing/2014/main" val="79700691"/>
                    </a:ext>
                  </a:extLst>
                </a:gridCol>
                <a:gridCol w="1423229">
                  <a:extLst>
                    <a:ext uri="{9D8B030D-6E8A-4147-A177-3AD203B41FA5}">
                      <a16:colId xmlns:a16="http://schemas.microsoft.com/office/drawing/2014/main" val="1789911082"/>
                    </a:ext>
                  </a:extLst>
                </a:gridCol>
                <a:gridCol w="2263579">
                  <a:extLst>
                    <a:ext uri="{9D8B030D-6E8A-4147-A177-3AD203B41FA5}">
                      <a16:colId xmlns:a16="http://schemas.microsoft.com/office/drawing/2014/main" val="2853944678"/>
                    </a:ext>
                  </a:extLst>
                </a:gridCol>
                <a:gridCol w="1739537">
                  <a:extLst>
                    <a:ext uri="{9D8B030D-6E8A-4147-A177-3AD203B41FA5}">
                      <a16:colId xmlns:a16="http://schemas.microsoft.com/office/drawing/2014/main" val="772560125"/>
                    </a:ext>
                  </a:extLst>
                </a:gridCol>
              </a:tblGrid>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Training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b="1" dirty="0" smtClean="0">
                          <a:latin typeface="Raleway" panose="020B0604020202020204" charset="0"/>
                        </a:rPr>
                        <a:t>Testing</a:t>
                      </a:r>
                      <a:r>
                        <a:rPr lang="en-US" sz="1800" b="1" baseline="0" dirty="0" smtClean="0">
                          <a:latin typeface="Raleway" panose="020B0604020202020204" charset="0"/>
                        </a:rPr>
                        <a:t> data</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370840">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70840">
                <a:tc>
                  <a:txBody>
                    <a:bodyPr/>
                    <a:lstStyle/>
                    <a:p>
                      <a:r>
                        <a:rPr lang="en-US" sz="1800" b="1" i="1" dirty="0" smtClean="0">
                          <a:latin typeface="Raleway" panose="020B0604020202020204" charset="0"/>
                        </a:rPr>
                        <a:t>n </a:t>
                      </a:r>
                      <a:r>
                        <a:rPr lang="en-US" sz="1800" b="1" i="0" dirty="0" smtClean="0">
                          <a:latin typeface="Raleway" panose="020B0604020202020204" charset="0"/>
                        </a:rPr>
                        <a:t>total</a:t>
                      </a:r>
                      <a:endParaRPr lang="en-US" sz="18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b="1" dirty="0" smtClean="0">
                          <a:latin typeface="Raleway" panose="020B0604020202020204" charset="0"/>
                        </a:rPr>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123</a:t>
                      </a: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smtClean="0">
                          <a:latin typeface="Raleway" panose="020B0604020202020204" charset="0"/>
                        </a:rPr>
                        <a:t>59</a:t>
                      </a:r>
                      <a:endParaRPr lang="en-US" sz="18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70840">
                <a:tc>
                  <a:txBody>
                    <a:bodyPr/>
                    <a:lstStyle/>
                    <a:p>
                      <a:r>
                        <a:rPr lang="en-US" sz="1800" dirty="0" smtClean="0">
                          <a:latin typeface="Raleway" panose="020B0604020202020204" charset="0"/>
                        </a:rPr>
                        <a:t>Diagnosis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CN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CN</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CN</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MCI</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3243501"/>
                  </a:ext>
                </a:extLst>
              </a:tr>
              <a:tr h="370840">
                <a:tc>
                  <a:txBody>
                    <a:bodyPr/>
                    <a:lstStyle/>
                    <a:p>
                      <a:r>
                        <a:rPr lang="en-US" sz="1800" dirty="0" smtClean="0">
                          <a:latin typeface="Raleway" panose="020B0604020202020204" charset="0"/>
                        </a:rPr>
                        <a:t>Age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73</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72 (PET)/70 (MRI)</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800" dirty="0" smtClean="0">
                          <a:latin typeface="Raleway" panose="020B0604020202020204" charset="0"/>
                        </a:rPr>
                        <a:t>73</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70840">
                <a:tc>
                  <a:txBody>
                    <a:bodyPr/>
                    <a:lstStyle/>
                    <a:p>
                      <a:r>
                        <a:rPr lang="en-US" sz="1800" dirty="0" smtClean="0">
                          <a:latin typeface="Raleway" panose="020B0604020202020204" charset="0"/>
                        </a:rPr>
                        <a:t>Sex</a:t>
                      </a:r>
                      <a:r>
                        <a:rPr lang="en-US" sz="1800" baseline="0" dirty="0" smtClean="0">
                          <a:latin typeface="Raleway" panose="020B0604020202020204" charset="0"/>
                        </a:rPr>
                        <a:t> (F/M)</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127/127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68/55</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35/24</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264/355</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70840">
                <a:tc>
                  <a:txBody>
                    <a:bodyPr/>
                    <a:lstStyle/>
                    <a:p>
                      <a:r>
                        <a:rPr lang="en-US" sz="1800" dirty="0" smtClean="0">
                          <a:latin typeface="Raleway" panose="020B0604020202020204" charset="0"/>
                        </a:rPr>
                        <a:t>MMSE</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29</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28</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370840">
                <a:tc>
                  <a:txBody>
                    <a:bodyPr/>
                    <a:lstStyle/>
                    <a:p>
                      <a:r>
                        <a:rPr lang="en-US" sz="1800" dirty="0" smtClean="0">
                          <a:latin typeface="Raleway" panose="020B0604020202020204" charset="0"/>
                        </a:rPr>
                        <a:t>Education [years]</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smtClean="0">
                          <a:latin typeface="Raleway" panose="020B0604020202020204" charset="0"/>
                        </a:rPr>
                        <a:t>16</a:t>
                      </a: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pic>
        <p:nvPicPr>
          <p:cNvPr id="23" name="Grafik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633" y="2905479"/>
            <a:ext cx="466712" cy="305585"/>
          </a:xfrm>
          <a:prstGeom prst="rect">
            <a:avLst/>
          </a:prstGeom>
        </p:spPr>
      </p:pic>
      <p:pic>
        <p:nvPicPr>
          <p:cNvPr id="24" name="Grafik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3461" y="2884097"/>
            <a:ext cx="466712" cy="305585"/>
          </a:xfrm>
          <a:prstGeom prst="rect">
            <a:avLst/>
          </a:prstGeom>
        </p:spPr>
      </p:pic>
      <p:pic>
        <p:nvPicPr>
          <p:cNvPr id="26" name="Grafik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0153" y="2893961"/>
            <a:ext cx="578713" cy="317103"/>
          </a:xfrm>
          <a:prstGeom prst="rect">
            <a:avLst/>
          </a:prstGeom>
        </p:spPr>
      </p:pic>
    </p:spTree>
    <p:extLst>
      <p:ext uri="{BB962C8B-B14F-4D97-AF65-F5344CB8AC3E}">
        <p14:creationId xmlns:p14="http://schemas.microsoft.com/office/powerpoint/2010/main" val="2254075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3"/>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0922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1655</Words>
  <Application>Microsoft Office PowerPoint</Application>
  <PresentationFormat>Breitbild</PresentationFormat>
  <Paragraphs>300</Paragraphs>
  <Slides>24</Slides>
  <Notes>16</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24</vt:i4>
      </vt:variant>
    </vt:vector>
  </HeadingPairs>
  <TitlesOfParts>
    <vt:vector size="35" baseType="lpstr">
      <vt:lpstr>Arial</vt:lpstr>
      <vt:lpstr>Arial Rounded MT Bold</vt:lpstr>
      <vt:lpstr>Calibri</vt:lpstr>
      <vt:lpstr>Calibri Light</vt:lpstr>
      <vt:lpstr>Cambria Math</vt:lpstr>
      <vt:lpstr>Courier New</vt:lpstr>
      <vt:lpstr>Helvetica</vt:lpstr>
      <vt:lpstr>Lato</vt:lpstr>
      <vt:lpstr>Raleway</vt:lpstr>
      <vt:lpstr>UKK_Blau_16zu9_005_160118</vt:lpstr>
      <vt:lpstr>1_UKK_Blau_16zu9_005_160118</vt:lpstr>
      <vt:lpstr>Comparison of Structural and Metabolic Biomarkers of Neurodegeneration for Brain Age Prediction</vt:lpstr>
      <vt:lpstr>PowerPoint-Präsentation</vt:lpstr>
      <vt:lpstr>A biological definition of brain age</vt:lpstr>
      <vt:lpstr>Brain-predicted age &amp; BPAD</vt:lpstr>
      <vt:lpstr>Brain age can have various clinical functions</vt:lpstr>
      <vt:lpstr>Research aims</vt:lpstr>
      <vt:lpstr>Compare precision of brain-predicted age in CN</vt:lpstr>
      <vt:lpstr>Sample</vt:lpstr>
      <vt:lpstr>Bias Correction</vt:lpstr>
      <vt:lpstr>Five Models</vt:lpstr>
      <vt:lpstr>Brain age is better predicted with MRI</vt:lpstr>
      <vt:lpstr>MRI/FDG-PET-predicted age and clinical symptoms of dementia</vt:lpstr>
      <vt:lpstr>Higher MRI-BPAD is associated with worse cognitive performance in CN</vt:lpstr>
      <vt:lpstr>Higher PET-BPAD is associated with reduced CSF amyloid-β in CN</vt:lpstr>
      <vt:lpstr>PowerPoint-Präsentation</vt:lpstr>
      <vt:lpstr>Higher BPAD (both modalities) is associated with worse cognitive performance in MCI</vt:lpstr>
      <vt:lpstr>Higher BPAD (both modalities) is associated with more neuropathology</vt:lpstr>
      <vt:lpstr>Disease progression can be predicted using MRI-BPAD and Age in MCI</vt:lpstr>
      <vt:lpstr>And the winner is…</vt:lpstr>
      <vt:lpstr>PowerPoint-Präsentation</vt:lpstr>
      <vt:lpstr>References</vt:lpstr>
      <vt:lpstr>Compare precision of brain-predicted age in CN</vt:lpstr>
      <vt:lpstr>Brain age is almost exclusively predicted with MRI</vt:lpstr>
      <vt:lpstr>Brain metabolism and volume decline with age</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188</cp:revision>
  <dcterms:created xsi:type="dcterms:W3CDTF">2022-01-13T10:58:10Z</dcterms:created>
  <dcterms:modified xsi:type="dcterms:W3CDTF">2022-02-18T13:49:07Z</dcterms:modified>
</cp:coreProperties>
</file>